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792" r:id="rId1"/>
    <p:sldMasterId id="2147483806" r:id="rId2"/>
  </p:sldMasterIdLst>
  <p:notesMasterIdLst>
    <p:notesMasterId r:id="rId28"/>
  </p:notesMasterIdLst>
  <p:handoutMasterIdLst>
    <p:handoutMasterId r:id="rId29"/>
  </p:handoutMasterIdLst>
  <p:sldIdLst>
    <p:sldId id="319" r:id="rId3"/>
    <p:sldId id="313" r:id="rId4"/>
    <p:sldId id="318" r:id="rId5"/>
    <p:sldId id="302" r:id="rId6"/>
    <p:sldId id="320" r:id="rId7"/>
    <p:sldId id="316" r:id="rId8"/>
    <p:sldId id="315" r:id="rId9"/>
    <p:sldId id="317" r:id="rId10"/>
    <p:sldId id="322" r:id="rId11"/>
    <p:sldId id="332" r:id="rId12"/>
    <p:sldId id="323" r:id="rId13"/>
    <p:sldId id="324" r:id="rId14"/>
    <p:sldId id="328" r:id="rId15"/>
    <p:sldId id="341" r:id="rId16"/>
    <p:sldId id="339" r:id="rId17"/>
    <p:sldId id="329" r:id="rId18"/>
    <p:sldId id="340" r:id="rId19"/>
    <p:sldId id="333" r:id="rId20"/>
    <p:sldId id="336" r:id="rId21"/>
    <p:sldId id="337" r:id="rId22"/>
    <p:sldId id="338" r:id="rId23"/>
    <p:sldId id="330" r:id="rId24"/>
    <p:sldId id="325" r:id="rId25"/>
    <p:sldId id="308" r:id="rId26"/>
    <p:sldId id="331" r:id="rId27"/>
  </p:sldIdLst>
  <p:sldSz cx="14630400" cy="8229600"/>
  <p:notesSz cx="8229600" cy="14630400"/>
  <p:embeddedFontLs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</p:embeddedFont>
    <p:embeddedFont>
      <p:font typeface="SimSun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  <p:embeddedFont>
      <p:font typeface="Angsana New" panose="02020603050405020304" pitchFamily="18" charset="-34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5E589"/>
    <a:srgbClr val="42454C"/>
    <a:srgbClr val="000000"/>
    <a:srgbClr val="B05EF1"/>
    <a:srgbClr val="7F7F7F"/>
    <a:srgbClr val="D66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9529" autoAdjust="0"/>
  </p:normalViewPr>
  <p:slideViewPr>
    <p:cSldViewPr snapToGrid="0" snapToObjects="1">
      <p:cViewPr varScale="1">
        <p:scale>
          <a:sx n="102" d="100"/>
          <a:sy n="102" d="100"/>
        </p:scale>
        <p:origin x="-108" y="-33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230-ФЗ</c:v>
                </c:pt>
              </c:strCache>
            </c:strRef>
          </c:tx>
          <c:spPr>
            <a:ln w="38100" cap="flat" cmpd="dbl" algn="ctr">
              <a:solidFill>
                <a:schemeClr val="accent2">
                  <a:tint val="77000"/>
                </a:schemeClr>
              </a:solidFill>
              <a:miter lim="800000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E7C-469B-ADF4-9C25B485D9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273-ФЗ</c:v>
                </c:pt>
              </c:strCache>
            </c:strRef>
          </c:tx>
          <c:spPr>
            <a:ln w="38100" cap="flat" cmpd="dbl" algn="ctr">
              <a:solidFill>
                <a:schemeClr val="accent2">
                  <a:shade val="76000"/>
                </a:schemeClr>
              </a:solidFill>
              <a:miter lim="800000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4</c:v>
                </c:pt>
                <c:pt idx="12">
                  <c:v>2</c:v>
                </c:pt>
                <c:pt idx="13">
                  <c:v>2</c:v>
                </c:pt>
                <c:pt idx="14">
                  <c:v>5</c:v>
                </c:pt>
                <c:pt idx="15">
                  <c:v>5</c:v>
                </c:pt>
                <c:pt idx="16">
                  <c:v>2</c:v>
                </c:pt>
                <c:pt idx="17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E7C-469B-ADF4-9C25B485D9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456128"/>
        <c:axId val="119457664"/>
      </c:lineChart>
      <c:catAx>
        <c:axId val="11945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457664"/>
        <c:crosses val="autoZero"/>
        <c:auto val="1"/>
        <c:lblAlgn val="ctr"/>
        <c:lblOffset val="100"/>
        <c:noMultiLvlLbl val="0"/>
      </c:catAx>
      <c:valAx>
        <c:axId val="11945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45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91-419D-AC9E-53D0A4EBBB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91-419D-AC9E-53D0A4EBBB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91-419D-AC9E-53D0A4EBBB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91-419D-AC9E-53D0A4EBBB82}"/>
              </c:ext>
            </c:extLst>
          </c:dPt>
          <c:dLbls>
            <c:dLbl>
              <c:idx val="0"/>
              <c:layout>
                <c:manualLayout>
                  <c:x val="-2.5067804024496939E-3"/>
                  <c:y val="-1.3511227763196288E-2"/>
                </c:manualLayout>
              </c:layout>
              <c:tx>
                <c:rich>
                  <a:bodyPr/>
                  <a:lstStyle/>
                  <a:p>
                    <a:fld id="{11DB31A0-AF12-4617-85A3-CF130A0866FA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491-419D-AC9E-53D0A4EBBB82}"/>
                </c:ext>
              </c:extLst>
            </c:dLbl>
            <c:dLbl>
              <c:idx val="1"/>
              <c:layout>
                <c:manualLayout>
                  <c:x val="3.9991469816272968E-2"/>
                  <c:y val="-0.12443606007582395"/>
                </c:manualLayout>
              </c:layout>
              <c:tx>
                <c:rich>
                  <a:bodyPr/>
                  <a:lstStyle/>
                  <a:p>
                    <a:fld id="{789F6331-9BB0-4BD2-8D15-3B1BFCE945D4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491-419D-AC9E-53D0A4EBBB82}"/>
                </c:ext>
              </c:extLst>
            </c:dLbl>
            <c:dLbl>
              <c:idx val="2"/>
              <c:layout>
                <c:manualLayout>
                  <c:x val="0.1447856517935257"/>
                  <c:y val="-7.5594925634295707E-2"/>
                </c:manualLayout>
              </c:layout>
              <c:tx>
                <c:rich>
                  <a:bodyPr/>
                  <a:lstStyle/>
                  <a:p>
                    <a:fld id="{9E97193A-56CD-42F2-9C84-49BB3620ADF3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491-419D-AC9E-53D0A4EBBB82}"/>
                </c:ext>
              </c:extLst>
            </c:dLbl>
            <c:dLbl>
              <c:idx val="3"/>
              <c:layout>
                <c:manualLayout>
                  <c:x val="-2.8454724409448819E-2"/>
                  <c:y val="-0.13229075532225143"/>
                </c:manualLayout>
              </c:layout>
              <c:tx>
                <c:rich>
                  <a:bodyPr/>
                  <a:lstStyle/>
                  <a:p>
                    <a:fld id="{C137FA84-6343-4EFE-8132-DFF3728FD744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491-419D-AC9E-53D0A4EBBB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Лист7!$C$3:$C$6</c:f>
              <c:strCache>
                <c:ptCount val="4"/>
                <c:pt idx="0">
                  <c:v>торговля</c:v>
                </c:pt>
                <c:pt idx="1">
                  <c:v>строительство</c:v>
                </c:pt>
                <c:pt idx="2">
                  <c:v>производство</c:v>
                </c:pt>
                <c:pt idx="3">
                  <c:v>иные</c:v>
                </c:pt>
              </c:strCache>
            </c:strRef>
          </c:cat>
          <c:val>
            <c:numRef>
              <c:f>Лист7!$D$3:$D$6</c:f>
              <c:numCache>
                <c:formatCode>0.00%</c:formatCode>
                <c:ptCount val="4"/>
                <c:pt idx="0">
                  <c:v>0.33229999999999998</c:v>
                </c:pt>
                <c:pt idx="1">
                  <c:v>0.1502</c:v>
                </c:pt>
                <c:pt idx="2">
                  <c:v>0.13420000000000001</c:v>
                </c:pt>
                <c:pt idx="3">
                  <c:v>0.38329999999999997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491-419D-AC9E-53D0A4EBBB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Лист10!$D$2</c:f>
              <c:strCache>
                <c:ptCount val="1"/>
                <c:pt idx="0">
                  <c:v>федеральный округ места регистрации организаций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69767441860465E-2"/>
                  <c:y val="-3.3107599699021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C3-4067-9A51-C9AF285047FF}"/>
                </c:ext>
              </c:extLst>
            </c:dLbl>
            <c:dLbl>
              <c:idx val="1"/>
              <c:layout>
                <c:manualLayout>
                  <c:x val="2.8158762131477787E-2"/>
                  <c:y val="-3.3662868890824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C3-4067-9A51-C9AF285047FF}"/>
                </c:ext>
              </c:extLst>
            </c:dLbl>
            <c:dLbl>
              <c:idx val="2"/>
              <c:layout>
                <c:manualLayout>
                  <c:x val="9.1350790453518186E-3"/>
                  <c:y val="-4.1581675879679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C3-4067-9A51-C9AF285047FF}"/>
                </c:ext>
              </c:extLst>
            </c:dLbl>
            <c:dLbl>
              <c:idx val="3"/>
              <c:layout>
                <c:manualLayout>
                  <c:x val="-7.7519379844961239E-3"/>
                  <c:y val="-3.611738148984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C3-4067-9A51-C9AF285047FF}"/>
                </c:ext>
              </c:extLst>
            </c:dLbl>
            <c:dLbl>
              <c:idx val="4"/>
              <c:layout>
                <c:manualLayout>
                  <c:x val="1.3565891472868217E-2"/>
                  <c:y val="-5.74886219741260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C3-4067-9A51-C9AF285047FF}"/>
                </c:ext>
              </c:extLst>
            </c:dLbl>
            <c:dLbl>
              <c:idx val="5"/>
              <c:layout>
                <c:manualLayout>
                  <c:x val="-1.6058729066299609E-2"/>
                  <c:y val="3.565062388591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C3-4067-9A51-C9AF285047FF}"/>
                </c:ext>
              </c:extLst>
            </c:dLbl>
            <c:dLbl>
              <c:idx val="7"/>
              <c:layout>
                <c:manualLayout>
                  <c:x val="7.1970945492278579E-3"/>
                  <c:y val="-2.6532766925578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C3-4067-9A51-C9AF28504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Лист10!$C$3:$C$10</c:f>
              <c:strCache>
                <c:ptCount val="8"/>
                <c:pt idx="0">
                  <c:v>ЦФО</c:v>
                </c:pt>
                <c:pt idx="1">
                  <c:v>ПФО</c:v>
                </c:pt>
                <c:pt idx="2">
                  <c:v>СФО</c:v>
                </c:pt>
                <c:pt idx="3">
                  <c:v>ЮФО</c:v>
                </c:pt>
                <c:pt idx="4">
                  <c:v>СЗФО</c:v>
                </c:pt>
                <c:pt idx="5">
                  <c:v>ДФО</c:v>
                </c:pt>
                <c:pt idx="6">
                  <c:v>УФО</c:v>
                </c:pt>
                <c:pt idx="7">
                  <c:v>СКФО</c:v>
                </c:pt>
              </c:strCache>
            </c:strRef>
          </c:cat>
          <c:val>
            <c:numRef>
              <c:f>Лист10!$D$3:$D$10</c:f>
              <c:numCache>
                <c:formatCode>0.00%</c:formatCode>
                <c:ptCount val="8"/>
                <c:pt idx="0">
                  <c:v>0.26519999999999999</c:v>
                </c:pt>
                <c:pt idx="1">
                  <c:v>0.23319999999999999</c:v>
                </c:pt>
                <c:pt idx="2">
                  <c:v>0.1406</c:v>
                </c:pt>
                <c:pt idx="3">
                  <c:v>7.9899999999999999E-2</c:v>
                </c:pt>
                <c:pt idx="4">
                  <c:v>0.115</c:v>
                </c:pt>
                <c:pt idx="5">
                  <c:v>7.3499999999999996E-2</c:v>
                </c:pt>
                <c:pt idx="6">
                  <c:v>7.3499999999999996E-2</c:v>
                </c:pt>
                <c:pt idx="7">
                  <c:v>1.6899999999999998E-2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9C3-4067-9A51-C9AF285047FF}"/>
            </c:ext>
          </c:extLst>
        </c:ser>
        <c:ser>
          <c:idx val="1"/>
          <c:order val="1"/>
          <c:tx>
            <c:strRef>
              <c:f>Лист10!$E$2</c:f>
              <c:strCache>
                <c:ptCount val="1"/>
                <c:pt idx="0">
                  <c:v>федеральный округ в котором было совершено правонарушение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475035097357049E-2"/>
                  <c:y val="-6.019563581640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9C3-4067-9A51-C9AF285047FF}"/>
                </c:ext>
              </c:extLst>
            </c:dLbl>
            <c:dLbl>
              <c:idx val="1"/>
              <c:layout>
                <c:manualLayout>
                  <c:x val="6.3953488372093026E-2"/>
                  <c:y val="3.3107599699021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C3-4067-9A51-C9AF285047FF}"/>
                </c:ext>
              </c:extLst>
            </c:dLbl>
            <c:dLbl>
              <c:idx val="2"/>
              <c:layout>
                <c:manualLayout>
                  <c:x val="3.68217054263565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9C3-4067-9A51-C9AF285047FF}"/>
                </c:ext>
              </c:extLst>
            </c:dLbl>
            <c:dLbl>
              <c:idx val="3"/>
              <c:layout>
                <c:manualLayout>
                  <c:x val="2.080433986449361E-2"/>
                  <c:y val="-3.1357792411414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C3-4067-9A51-C9AF285047FF}"/>
                </c:ext>
              </c:extLst>
            </c:dLbl>
            <c:dLbl>
              <c:idx val="4"/>
              <c:layout>
                <c:manualLayout>
                  <c:x val="4.3190502349996947E-2"/>
                  <c:y val="6.5748327734428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9C3-4067-9A51-C9AF285047FF}"/>
                </c:ext>
              </c:extLst>
            </c:dLbl>
            <c:dLbl>
              <c:idx val="5"/>
              <c:layout>
                <c:manualLayout>
                  <c:x val="1.5503875968992177E-2"/>
                  <c:y val="-6.01956358164033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C3-4067-9A51-C9AF285047FF}"/>
                </c:ext>
              </c:extLst>
            </c:dLbl>
            <c:dLbl>
              <c:idx val="6"/>
              <c:layout>
                <c:manualLayout>
                  <c:x val="2.294104152328515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9C3-4067-9A51-C9AF285047FF}"/>
                </c:ext>
              </c:extLst>
            </c:dLbl>
            <c:dLbl>
              <c:idx val="7"/>
              <c:layout>
                <c:manualLayout>
                  <c:x val="2.3255813953488372E-2"/>
                  <c:y val="-1.5048908954100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C3-4067-9A51-C9AF28504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Лист10!$C$3:$C$10</c:f>
              <c:strCache>
                <c:ptCount val="8"/>
                <c:pt idx="0">
                  <c:v>ЦФО</c:v>
                </c:pt>
                <c:pt idx="1">
                  <c:v>ПФО</c:v>
                </c:pt>
                <c:pt idx="2">
                  <c:v>СФО</c:v>
                </c:pt>
                <c:pt idx="3">
                  <c:v>ЮФО</c:v>
                </c:pt>
                <c:pt idx="4">
                  <c:v>СЗФО</c:v>
                </c:pt>
                <c:pt idx="5">
                  <c:v>ДФО</c:v>
                </c:pt>
                <c:pt idx="6">
                  <c:v>УФО</c:v>
                </c:pt>
                <c:pt idx="7">
                  <c:v>СКФО</c:v>
                </c:pt>
              </c:strCache>
            </c:strRef>
          </c:cat>
          <c:val>
            <c:numRef>
              <c:f>Лист10!$E$3:$E$10</c:f>
              <c:numCache>
                <c:formatCode>0.00%</c:formatCode>
                <c:ptCount val="8"/>
                <c:pt idx="0">
                  <c:v>0.23619999999999999</c:v>
                </c:pt>
                <c:pt idx="1">
                  <c:v>0.24779999999999999</c:v>
                </c:pt>
                <c:pt idx="2">
                  <c:v>0.14779999999999999</c:v>
                </c:pt>
                <c:pt idx="3">
                  <c:v>9.9099999999999994E-2</c:v>
                </c:pt>
                <c:pt idx="4">
                  <c:v>0.1108</c:v>
                </c:pt>
                <c:pt idx="5">
                  <c:v>7.8700000000000006E-2</c:v>
                </c:pt>
                <c:pt idx="6">
                  <c:v>6.4100000000000004E-2</c:v>
                </c:pt>
                <c:pt idx="7">
                  <c:v>1.46E-2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9C3-4067-9A51-C9AF285047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26352000"/>
        <c:axId val="57954688"/>
        <c:axId val="0"/>
      </c:bar3DChart>
      <c:catAx>
        <c:axId val="12635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954688"/>
        <c:crosses val="autoZero"/>
        <c:auto val="1"/>
        <c:lblAlgn val="ctr"/>
        <c:lblOffset val="100"/>
        <c:noMultiLvlLbl val="0"/>
      </c:catAx>
      <c:valAx>
        <c:axId val="5795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35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85BCD-EEA8-499C-BF03-8098B139C63F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4C8FB64-BFAA-4988-A293-89A5FA52CDE9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600" b="1" dirty="0"/>
            <a:t>Контроль доходов, расходов, имущества и их происхождения </a:t>
          </a:r>
          <a:r>
            <a:rPr lang="ru-RU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(14-ть федеральных законов о внесении изменений или дополнений в ФЗ № 273-ФЗ)</a:t>
          </a:r>
        </a:p>
      </dgm:t>
    </dgm:pt>
    <dgm:pt modelId="{E704F913-16B6-44CD-A71F-E00CD084A82D}" type="parTrans" cxnId="{753D8023-98F8-46A2-9476-196CB6197840}">
      <dgm:prSet/>
      <dgm:spPr/>
      <dgm:t>
        <a:bodyPr/>
        <a:lstStyle/>
        <a:p>
          <a:endParaRPr lang="ru-RU"/>
        </a:p>
      </dgm:t>
    </dgm:pt>
    <dgm:pt modelId="{A64282A8-20AD-4CE5-96D6-A78D3B361FCC}" type="sibTrans" cxnId="{753D8023-98F8-46A2-9476-196CB6197840}">
      <dgm:prSet/>
      <dgm:spPr/>
      <dgm:t>
        <a:bodyPr/>
        <a:lstStyle/>
        <a:p>
          <a:endParaRPr lang="ru-RU"/>
        </a:p>
      </dgm:t>
    </dgm:pt>
    <dgm:pt modelId="{4DD8A3CE-2058-4546-AF87-34CBE684ADDC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 декларирование, проверка достоверности, контроль соответствия расходов доходам.</a:t>
          </a:r>
        </a:p>
      </dgm:t>
    </dgm:pt>
    <dgm:pt modelId="{C197233C-0A20-4DAA-BCE9-0DF7E8911FC2}" type="parTrans" cxnId="{3AF03994-88CA-4A28-A411-3B0D41BB7F6D}">
      <dgm:prSet/>
      <dgm:spPr/>
      <dgm:t>
        <a:bodyPr/>
        <a:lstStyle/>
        <a:p>
          <a:endParaRPr lang="ru-RU"/>
        </a:p>
      </dgm:t>
    </dgm:pt>
    <dgm:pt modelId="{E51E45DF-AA06-46FF-9F92-D46AA95E16A7}" type="sibTrans" cxnId="{3AF03994-88CA-4A28-A411-3B0D41BB7F6D}">
      <dgm:prSet/>
      <dgm:spPr/>
      <dgm:t>
        <a:bodyPr/>
        <a:lstStyle/>
        <a:p>
          <a:endParaRPr lang="ru-RU"/>
        </a:p>
      </dgm:t>
    </dgm:pt>
    <dgm:pt modelId="{37F56245-D212-4685-85C7-E75D50A5EF03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Расширение объектов контроля (в </a:t>
          </a:r>
          <a:r>
            <a:rPr lang="ru-RU" sz="1050" dirty="0" err="1"/>
            <a:t>т.ч</a:t>
          </a:r>
          <a:r>
            <a:rPr lang="ru-RU" sz="1050" dirty="0"/>
            <a:t>. цифровые финансовые активы).</a:t>
          </a:r>
        </a:p>
      </dgm:t>
    </dgm:pt>
    <dgm:pt modelId="{FA6B355D-FBF2-4700-9222-A7A3DD985620}" type="parTrans" cxnId="{D1E82B3A-8C2F-4FE5-8098-76B9176550FA}">
      <dgm:prSet/>
      <dgm:spPr/>
      <dgm:t>
        <a:bodyPr/>
        <a:lstStyle/>
        <a:p>
          <a:endParaRPr lang="ru-RU"/>
        </a:p>
      </dgm:t>
    </dgm:pt>
    <dgm:pt modelId="{93C3302B-5417-4002-A238-DBB30AD67213}" type="sibTrans" cxnId="{D1E82B3A-8C2F-4FE5-8098-76B9176550FA}">
      <dgm:prSet/>
      <dgm:spPr/>
      <dgm:t>
        <a:bodyPr/>
        <a:lstStyle/>
        <a:p>
          <a:endParaRPr lang="ru-RU"/>
        </a:p>
      </dgm:t>
    </dgm:pt>
    <dgm:pt modelId="{04E9B915-9AC4-4ED3-9CF0-275013063F2F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800" b="1" dirty="0"/>
            <a:t>Правовой статус публичного должностного лица: ограничения, запреты, обязанности </a:t>
          </a:r>
          <a:r>
            <a:rPr lang="ru-RU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(13 ФЗ)</a:t>
          </a:r>
        </a:p>
      </dgm:t>
    </dgm:pt>
    <dgm:pt modelId="{49342914-DBF0-4CF3-8665-FCAB90DA7EF1}" type="parTrans" cxnId="{F09D4313-252B-464B-B228-CCEB6C464129}">
      <dgm:prSet/>
      <dgm:spPr/>
      <dgm:t>
        <a:bodyPr/>
        <a:lstStyle/>
        <a:p>
          <a:endParaRPr lang="ru-RU"/>
        </a:p>
      </dgm:t>
    </dgm:pt>
    <dgm:pt modelId="{C3D4A995-5600-471F-BAB6-348201B22D57}" type="sibTrans" cxnId="{F09D4313-252B-464B-B228-CCEB6C464129}">
      <dgm:prSet/>
      <dgm:spPr/>
      <dgm:t>
        <a:bodyPr/>
        <a:lstStyle/>
        <a:p>
          <a:endParaRPr lang="ru-RU"/>
        </a:p>
      </dgm:t>
    </dgm:pt>
    <dgm:pt modelId="{73FD2B70-2BAB-4825-8A36-37991E351507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Расширение запретов на иностранные активы.</a:t>
          </a:r>
        </a:p>
      </dgm:t>
    </dgm:pt>
    <dgm:pt modelId="{C2F10780-7AE7-4A94-A463-39570DA6691F}" type="parTrans" cxnId="{1755E88D-A9CE-4F94-A1C5-9E87C99EBDFD}">
      <dgm:prSet/>
      <dgm:spPr/>
      <dgm:t>
        <a:bodyPr/>
        <a:lstStyle/>
        <a:p>
          <a:endParaRPr lang="ru-RU"/>
        </a:p>
      </dgm:t>
    </dgm:pt>
    <dgm:pt modelId="{34EA047A-86FB-4B7E-91C7-0604D14E81AE}" type="sibTrans" cxnId="{1755E88D-A9CE-4F94-A1C5-9E87C99EBDFD}">
      <dgm:prSet/>
      <dgm:spPr/>
      <dgm:t>
        <a:bodyPr/>
        <a:lstStyle/>
        <a:p>
          <a:endParaRPr lang="ru-RU"/>
        </a:p>
      </dgm:t>
    </dgm:pt>
    <dgm:pt modelId="{A4610026-61D5-4369-915E-45A8F75FCAF2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Обязанности по уведомлению о конфликте интересов и о склонении к коррупции.</a:t>
          </a:r>
        </a:p>
      </dgm:t>
    </dgm:pt>
    <dgm:pt modelId="{FB9B41BE-4646-4BB7-9752-B294687FED5B}" type="parTrans" cxnId="{F74C73A5-F862-49FB-AADF-5692DFC4C057}">
      <dgm:prSet/>
      <dgm:spPr/>
      <dgm:t>
        <a:bodyPr/>
        <a:lstStyle/>
        <a:p>
          <a:endParaRPr lang="ru-RU"/>
        </a:p>
      </dgm:t>
    </dgm:pt>
    <dgm:pt modelId="{12680155-8C39-4595-B43E-109D8ABB721E}" type="sibTrans" cxnId="{F74C73A5-F862-49FB-AADF-5692DFC4C057}">
      <dgm:prSet/>
      <dgm:spPr/>
      <dgm:t>
        <a:bodyPr/>
        <a:lstStyle/>
        <a:p>
          <a:endParaRPr lang="ru-RU"/>
        </a:p>
      </dgm:t>
    </dgm:pt>
    <dgm:pt modelId="{E11BD6DE-4D82-4D6C-AD60-3C33C1C3E4AA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800" b="1" dirty="0"/>
            <a:t>Служебная дисциплина; увольнение в связи с утратой доверия </a:t>
          </a:r>
          <a:r>
            <a:rPr lang="ru-RU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(10 ФЗ)</a:t>
          </a:r>
        </a:p>
      </dgm:t>
    </dgm:pt>
    <dgm:pt modelId="{83FF0E6D-2C2F-4FAD-9975-544AA0EB21EA}" type="parTrans" cxnId="{EFB01AC7-2F61-4073-A343-DD812858787C}">
      <dgm:prSet/>
      <dgm:spPr/>
      <dgm:t>
        <a:bodyPr/>
        <a:lstStyle/>
        <a:p>
          <a:endParaRPr lang="ru-RU"/>
        </a:p>
      </dgm:t>
    </dgm:pt>
    <dgm:pt modelId="{DA735930-CAB1-4955-AF8F-6A04255E5EE9}" type="sibTrans" cxnId="{EFB01AC7-2F61-4073-A343-DD812858787C}">
      <dgm:prSet/>
      <dgm:spPr/>
      <dgm:t>
        <a:bodyPr/>
        <a:lstStyle/>
        <a:p>
          <a:endParaRPr lang="ru-RU"/>
        </a:p>
      </dgm:t>
    </dgm:pt>
    <dgm:pt modelId="{09D3C21C-9F03-41D8-940F-297D779C8EAD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Уточнение процедур; создание реестра уволенных; усиление полномочий прокуратуры.</a:t>
          </a:r>
        </a:p>
      </dgm:t>
    </dgm:pt>
    <dgm:pt modelId="{50812E5F-FEAC-4DDD-9105-7C64376F77A9}" type="parTrans" cxnId="{3A4CC823-DF78-41F6-A075-2584792ED14A}">
      <dgm:prSet/>
      <dgm:spPr/>
      <dgm:t>
        <a:bodyPr/>
        <a:lstStyle/>
        <a:p>
          <a:endParaRPr lang="ru-RU"/>
        </a:p>
      </dgm:t>
    </dgm:pt>
    <dgm:pt modelId="{C4068455-881B-424E-B44B-A2B76A891A28}" type="sibTrans" cxnId="{3A4CC823-DF78-41F6-A075-2584792ED14A}">
      <dgm:prSet/>
      <dgm:spPr/>
      <dgm:t>
        <a:bodyPr/>
        <a:lstStyle/>
        <a:p>
          <a:endParaRPr lang="ru-RU"/>
        </a:p>
      </dgm:t>
    </dgm:pt>
    <dgm:pt modelId="{E33F4D4C-0AB5-40E5-A330-FF2D0B171760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800" b="1" dirty="0"/>
            <a:t>Предотвращение и урегулирование конфликта интересов </a:t>
          </a:r>
          <a:r>
            <a:rPr lang="ru-RU" sz="1600" b="1" dirty="0"/>
            <a:t>(</a:t>
          </a:r>
          <a:r>
            <a:rPr lang="ru-RU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7 ФЗ</a:t>
          </a:r>
          <a:r>
            <a:rPr lang="ru-RU" sz="1600" b="1" dirty="0"/>
            <a:t>)</a:t>
          </a:r>
        </a:p>
      </dgm:t>
    </dgm:pt>
    <dgm:pt modelId="{A472928A-4F03-4361-9DF1-4C61F6B5B988}" type="parTrans" cxnId="{B7E696B4-1F8F-4771-99F1-BC77D743E2A1}">
      <dgm:prSet/>
      <dgm:spPr/>
      <dgm:t>
        <a:bodyPr/>
        <a:lstStyle/>
        <a:p>
          <a:endParaRPr lang="ru-RU"/>
        </a:p>
      </dgm:t>
    </dgm:pt>
    <dgm:pt modelId="{792FEC0A-D872-4A29-9C6C-67F8BEB2F342}" type="sibTrans" cxnId="{B7E696B4-1F8F-4771-99F1-BC77D743E2A1}">
      <dgm:prSet/>
      <dgm:spPr/>
      <dgm:t>
        <a:bodyPr/>
        <a:lstStyle/>
        <a:p>
          <a:endParaRPr lang="ru-RU"/>
        </a:p>
      </dgm:t>
    </dgm:pt>
    <dgm:pt modelId="{75528231-85F8-4EBD-9394-7D3C95E02E55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Самостоятельная процедура: обязанности служащих, компетенция комиссий, порядок урегулирования.</a:t>
          </a:r>
        </a:p>
      </dgm:t>
    </dgm:pt>
    <dgm:pt modelId="{82E62937-98EB-4CD9-845F-C7AC8E8FAA0A}" type="parTrans" cxnId="{627F3FC5-5FB3-4CCE-8925-757BE25AB72C}">
      <dgm:prSet/>
      <dgm:spPr/>
      <dgm:t>
        <a:bodyPr/>
        <a:lstStyle/>
        <a:p>
          <a:endParaRPr lang="ru-RU"/>
        </a:p>
      </dgm:t>
    </dgm:pt>
    <dgm:pt modelId="{9F449BC7-D2BC-4184-80F5-F7D4C7485119}" type="sibTrans" cxnId="{627F3FC5-5FB3-4CCE-8925-757BE25AB72C}">
      <dgm:prSet/>
      <dgm:spPr/>
      <dgm:t>
        <a:bodyPr/>
        <a:lstStyle/>
        <a:p>
          <a:endParaRPr lang="ru-RU"/>
        </a:p>
      </dgm:t>
    </dgm:pt>
    <dgm:pt modelId="{B2D86160-CEA4-48FE-95FA-2D72DA95264D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800" b="1" dirty="0"/>
            <a:t>Организационные основы противодействия коррупции (полномочия, координация) </a:t>
          </a:r>
          <a:r>
            <a:rPr lang="ru-RU" sz="1600" b="1" dirty="0"/>
            <a:t>(</a:t>
          </a:r>
          <a:r>
            <a:rPr lang="ru-RU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6 ФЗ)</a:t>
          </a:r>
        </a:p>
      </dgm:t>
    </dgm:pt>
    <dgm:pt modelId="{0328D720-8A5A-4CA8-8702-DBA27FC36E80}" type="parTrans" cxnId="{AA76929B-022A-49AA-B8E0-E199FB85FA9A}">
      <dgm:prSet/>
      <dgm:spPr/>
      <dgm:t>
        <a:bodyPr/>
        <a:lstStyle/>
        <a:p>
          <a:endParaRPr lang="ru-RU"/>
        </a:p>
      </dgm:t>
    </dgm:pt>
    <dgm:pt modelId="{F7FD244A-997D-424E-B0BB-549F1187C323}" type="sibTrans" cxnId="{AA76929B-022A-49AA-B8E0-E199FB85FA9A}">
      <dgm:prSet/>
      <dgm:spPr/>
      <dgm:t>
        <a:bodyPr/>
        <a:lstStyle/>
        <a:p>
          <a:endParaRPr lang="ru-RU"/>
        </a:p>
      </dgm:t>
    </dgm:pt>
    <dgm:pt modelId="{E70F8B16-9D09-4641-A4B8-B851A3DA91E6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Расширение компетенции органов, включая Администрацию Президента и прокуратуру.</a:t>
          </a:r>
        </a:p>
      </dgm:t>
    </dgm:pt>
    <dgm:pt modelId="{58936F63-2E3C-42B9-ABBF-C0C37E231A0D}" type="parTrans" cxnId="{86493543-9894-4527-AD01-5E30933C340F}">
      <dgm:prSet/>
      <dgm:spPr/>
      <dgm:t>
        <a:bodyPr/>
        <a:lstStyle/>
        <a:p>
          <a:endParaRPr lang="ru-RU"/>
        </a:p>
      </dgm:t>
    </dgm:pt>
    <dgm:pt modelId="{D0EEBB1D-4FFA-4026-AA60-194F9E233408}" type="sibTrans" cxnId="{86493543-9894-4527-AD01-5E30933C340F}">
      <dgm:prSet/>
      <dgm:spPr/>
      <dgm:t>
        <a:bodyPr/>
        <a:lstStyle/>
        <a:p>
          <a:endParaRPr lang="ru-RU"/>
        </a:p>
      </dgm:t>
    </dgm:pt>
    <dgm:pt modelId="{FFF01E35-F0A6-4BF0-ACDE-1567BCABF8B7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800" b="1" dirty="0"/>
            <a:t>Антикоррупционные проверки на государственной и муниципальной службе </a:t>
          </a:r>
          <a:r>
            <a:rPr lang="ru-RU" sz="1600" b="1" dirty="0">
              <a:solidFill>
                <a:schemeClr val="accent2">
                  <a:lumMod val="60000"/>
                  <a:lumOff val="40000"/>
                </a:schemeClr>
              </a:solidFill>
            </a:rPr>
            <a:t>(5 ФЗ)</a:t>
          </a:r>
        </a:p>
      </dgm:t>
    </dgm:pt>
    <dgm:pt modelId="{4F8FF47E-A0BF-4D55-895A-EF9BC2A25F39}" type="parTrans" cxnId="{BCC1EAD5-BD37-4F7F-8940-62EA7BF4FE00}">
      <dgm:prSet/>
      <dgm:spPr/>
      <dgm:t>
        <a:bodyPr/>
        <a:lstStyle/>
        <a:p>
          <a:endParaRPr lang="ru-RU"/>
        </a:p>
      </dgm:t>
    </dgm:pt>
    <dgm:pt modelId="{98030FEB-B80B-4F8A-A1AD-A09381594E62}" type="sibTrans" cxnId="{BCC1EAD5-BD37-4F7F-8940-62EA7BF4FE00}">
      <dgm:prSet/>
      <dgm:spPr/>
      <dgm:t>
        <a:bodyPr/>
        <a:lstStyle/>
        <a:p>
          <a:endParaRPr lang="ru-RU"/>
        </a:p>
      </dgm:t>
    </dgm:pt>
    <dgm:pt modelId="{946CB6EB-A9A7-4846-9387-DA6003AB2538}">
      <dgm:prSet custT="1"/>
      <dgm:spPr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anchor="ctr"/>
        <a:lstStyle/>
        <a:p>
          <a:pPr rtl="0"/>
          <a:r>
            <a:rPr lang="ru-RU" sz="1050" dirty="0"/>
            <a:t>Усиление проверочных мероприятий при поступлении на службу; регламентация работы с кадровым резервом.</a:t>
          </a:r>
        </a:p>
      </dgm:t>
    </dgm:pt>
    <dgm:pt modelId="{B21F634B-8068-45A9-8572-46B361C2C49A}" type="parTrans" cxnId="{CD778EB3-22BD-46C1-9A41-B5F3122A4F4B}">
      <dgm:prSet/>
      <dgm:spPr/>
      <dgm:t>
        <a:bodyPr/>
        <a:lstStyle/>
        <a:p>
          <a:endParaRPr lang="ru-RU"/>
        </a:p>
      </dgm:t>
    </dgm:pt>
    <dgm:pt modelId="{AE9F2987-DB3A-4201-A3DE-2F15452BB443}" type="sibTrans" cxnId="{CD778EB3-22BD-46C1-9A41-B5F3122A4F4B}">
      <dgm:prSet/>
      <dgm:spPr/>
      <dgm:t>
        <a:bodyPr/>
        <a:lstStyle/>
        <a:p>
          <a:endParaRPr lang="ru-RU"/>
        </a:p>
      </dgm:t>
    </dgm:pt>
    <dgm:pt modelId="{774E9D17-9499-470C-A0BD-6C5AFE8C6740}" type="pres">
      <dgm:prSet presAssocID="{8D485BCD-EEA8-499C-BF03-8098B139C63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583F3A9-530A-4A40-9BDB-0690F2A79FE2}" type="pres">
      <dgm:prSet presAssocID="{8D485BCD-EEA8-499C-BF03-8098B139C63F}" presName="Name1" presStyleCnt="0"/>
      <dgm:spPr/>
    </dgm:pt>
    <dgm:pt modelId="{7E6597DE-FBD9-4308-A161-711117C72D71}" type="pres">
      <dgm:prSet presAssocID="{8D485BCD-EEA8-499C-BF03-8098B139C63F}" presName="cycle" presStyleCnt="0"/>
      <dgm:spPr/>
    </dgm:pt>
    <dgm:pt modelId="{F197619E-1CD5-4EF6-A37F-12BFE582A973}" type="pres">
      <dgm:prSet presAssocID="{8D485BCD-EEA8-499C-BF03-8098B139C63F}" presName="srcNode" presStyleLbl="node1" presStyleIdx="0" presStyleCnt="6"/>
      <dgm:spPr/>
    </dgm:pt>
    <dgm:pt modelId="{94794AB0-DA42-4241-B2EB-313C37D7F031}" type="pres">
      <dgm:prSet presAssocID="{8D485BCD-EEA8-499C-BF03-8098B139C63F}" presName="conn" presStyleLbl="parChTrans1D2" presStyleIdx="0" presStyleCnt="1" custLinFactNeighborX="387" custLinFactNeighborY="1469"/>
      <dgm:spPr/>
      <dgm:t>
        <a:bodyPr/>
        <a:lstStyle/>
        <a:p>
          <a:endParaRPr lang="ru-RU"/>
        </a:p>
      </dgm:t>
    </dgm:pt>
    <dgm:pt modelId="{1D2F31C4-9CFB-4D85-8567-3F830BB99DE3}" type="pres">
      <dgm:prSet presAssocID="{8D485BCD-EEA8-499C-BF03-8098B139C63F}" presName="extraNode" presStyleLbl="node1" presStyleIdx="0" presStyleCnt="6"/>
      <dgm:spPr/>
    </dgm:pt>
    <dgm:pt modelId="{8534D3A5-119C-4EC3-B97B-6B89666D02EC}" type="pres">
      <dgm:prSet presAssocID="{8D485BCD-EEA8-499C-BF03-8098B139C63F}" presName="dstNode" presStyleLbl="node1" presStyleIdx="0" presStyleCnt="6"/>
      <dgm:spPr/>
    </dgm:pt>
    <dgm:pt modelId="{FE130208-A984-4E13-B51F-BA4EE0673F24}" type="pres">
      <dgm:prSet presAssocID="{04C8FB64-BFAA-4988-A293-89A5FA52CDE9}" presName="text_1" presStyleLbl="node1" presStyleIdx="0" presStyleCnt="6" custScaleX="894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C73A24C-3969-42ED-92F4-6A1BA2AF236F}" type="pres">
      <dgm:prSet presAssocID="{04C8FB64-BFAA-4988-A293-89A5FA52CDE9}" presName="accent_1" presStyleCnt="0"/>
      <dgm:spPr/>
    </dgm:pt>
    <dgm:pt modelId="{B7512706-5737-4DD5-8248-D37E731381D3}" type="pres">
      <dgm:prSet presAssocID="{04C8FB64-BFAA-4988-A293-89A5FA52CDE9}" presName="accentRepeatNode" presStyleLbl="solidFgAcc1" presStyleIdx="0" presStyleCnt="6"/>
      <dgm:spPr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>
          <a:solidFill>
            <a:schemeClr val="tx1"/>
          </a:solidFill>
        </a:ln>
      </dgm:spPr>
    </dgm:pt>
    <dgm:pt modelId="{E9725795-8308-4668-868C-7F73783D7320}" type="pres">
      <dgm:prSet presAssocID="{04E9B915-9AC4-4ED3-9CF0-275013063F2F}" presName="text_2" presStyleLbl="node1" presStyleIdx="1" presStyleCnt="6" custScaleX="96624" custScaleY="1230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9C0A91B-458F-44FC-9E70-B0C86D2B2898}" type="pres">
      <dgm:prSet presAssocID="{04E9B915-9AC4-4ED3-9CF0-275013063F2F}" presName="accent_2" presStyleCnt="0"/>
      <dgm:spPr/>
    </dgm:pt>
    <dgm:pt modelId="{BB81FD79-AF14-488A-8D65-994DC77E0200}" type="pres">
      <dgm:prSet presAssocID="{04E9B915-9AC4-4ED3-9CF0-275013063F2F}" presName="accentRepeatNode" presStyleLbl="solidFgAcc1" presStyleIdx="1" presStyleCnt="6" custLinFactNeighborX="-50950" custLinFactNeighborY="-880"/>
      <dgm:spPr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>
          <a:solidFill>
            <a:schemeClr val="tx1"/>
          </a:solidFill>
        </a:ln>
      </dgm:spPr>
    </dgm:pt>
    <dgm:pt modelId="{545937EA-3E51-4120-AA0B-A8E00ADFC47C}" type="pres">
      <dgm:prSet presAssocID="{E11BD6DE-4D82-4D6C-AD60-3C33C1C3E4AA}" presName="text_3" presStyleLbl="node1" presStyleIdx="2" presStyleCnt="6" custScaleX="97592" custScaleY="12432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C4C4E33-39B3-4661-8825-107868E7CBDB}" type="pres">
      <dgm:prSet presAssocID="{E11BD6DE-4D82-4D6C-AD60-3C33C1C3E4AA}" presName="accent_3" presStyleCnt="0"/>
      <dgm:spPr/>
    </dgm:pt>
    <dgm:pt modelId="{EB467FAB-1A8C-4FD9-BFDF-915815B9420F}" type="pres">
      <dgm:prSet presAssocID="{E11BD6DE-4D82-4D6C-AD60-3C33C1C3E4AA}" presName="accentRepeatNode" presStyleLbl="solidFgAcc1" presStyleIdx="2" presStyleCnt="6" custLinFactNeighborX="-60902" custLinFactNeighborY="-6545"/>
      <dgm:spPr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>
          <a:solidFill>
            <a:schemeClr val="tx1"/>
          </a:solidFill>
        </a:ln>
      </dgm:spPr>
    </dgm:pt>
    <dgm:pt modelId="{168671D1-49A3-458F-AD3B-BBDCA430CB72}" type="pres">
      <dgm:prSet presAssocID="{E33F4D4C-0AB5-40E5-A330-FF2D0B171760}" presName="text_4" presStyleLbl="node1" presStyleIdx="3" presStyleCnt="6" custScaleX="94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BE22F63-12A4-4A73-BBD4-45A00C3A15DE}" type="pres">
      <dgm:prSet presAssocID="{E33F4D4C-0AB5-40E5-A330-FF2D0B171760}" presName="accent_4" presStyleCnt="0"/>
      <dgm:spPr/>
    </dgm:pt>
    <dgm:pt modelId="{34F03E31-6CEC-4421-B2AD-1BF9FBF9D2F4}" type="pres">
      <dgm:prSet presAssocID="{E33F4D4C-0AB5-40E5-A330-FF2D0B171760}" presName="accentRepeatNode" presStyleLbl="solidFgAcc1" presStyleIdx="3" presStyleCnt="6" custLinFactNeighborX="-42197" custLinFactNeighborY="-742"/>
      <dgm:spPr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>
          <a:solidFill>
            <a:schemeClr val="tx1"/>
          </a:solidFill>
        </a:ln>
      </dgm:spPr>
    </dgm:pt>
    <dgm:pt modelId="{AB7AD658-F347-47B0-8319-006C6D2BA8BD}" type="pres">
      <dgm:prSet presAssocID="{B2D86160-CEA4-48FE-95FA-2D72DA95264D}" presName="text_5" presStyleLbl="node1" presStyleIdx="4" presStyleCnt="6" custScaleX="828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ABFD602-6B4D-425D-90E4-3A60EDC25B76}" type="pres">
      <dgm:prSet presAssocID="{B2D86160-CEA4-48FE-95FA-2D72DA95264D}" presName="accent_5" presStyleCnt="0"/>
      <dgm:spPr/>
    </dgm:pt>
    <dgm:pt modelId="{B4210CAC-4FC7-4D99-B5B1-1264A98FF7FF}" type="pres">
      <dgm:prSet presAssocID="{B2D86160-CEA4-48FE-95FA-2D72DA95264D}" presName="accentRepeatNode" presStyleLbl="solidFgAcc1" presStyleIdx="4" presStyleCnt="6" custLinFactNeighborX="21856" custLinFactNeighborY="3169"/>
      <dgm:spPr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>
          <a:solidFill>
            <a:schemeClr val="tx1"/>
          </a:solidFill>
        </a:ln>
      </dgm:spPr>
    </dgm:pt>
    <dgm:pt modelId="{0999D707-A653-4DAF-A458-D420D515FB15}" type="pres">
      <dgm:prSet presAssocID="{FFF01E35-F0A6-4BF0-ACDE-1567BCABF8B7}" presName="text_6" presStyleLbl="node1" presStyleIdx="5" presStyleCnt="6" custScaleX="76579" custLinFactNeighborX="5070" custLinFactNeighborY="27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FCCC2A9-24AE-488E-B78A-1D2AD32D63C0}" type="pres">
      <dgm:prSet presAssocID="{FFF01E35-F0A6-4BF0-ACDE-1567BCABF8B7}" presName="accent_6" presStyleCnt="0"/>
      <dgm:spPr/>
    </dgm:pt>
    <dgm:pt modelId="{E805CB14-6C32-4F7F-990A-098DA781D711}" type="pres">
      <dgm:prSet presAssocID="{FFF01E35-F0A6-4BF0-ACDE-1567BCABF8B7}" presName="accentRepeatNode" presStyleLbl="solidFgAcc1" presStyleIdx="5" presStyleCnt="6" custLinFactX="27477" custLinFactNeighborX="100000" custLinFactNeighborY="4255"/>
      <dgm:spPr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>
          <a:solidFill>
            <a:schemeClr val="tx1"/>
          </a:solidFill>
        </a:ln>
      </dgm:spPr>
    </dgm:pt>
  </dgm:ptLst>
  <dgm:cxnLst>
    <dgm:cxn modelId="{3D9FFAF6-317C-4EB7-A184-929F5E41890B}" type="presOf" srcId="{B2D86160-CEA4-48FE-95FA-2D72DA95264D}" destId="{AB7AD658-F347-47B0-8319-006C6D2BA8BD}" srcOrd="0" destOrd="0" presId="urn:microsoft.com/office/officeart/2008/layout/VerticalCurvedList"/>
    <dgm:cxn modelId="{3AF03994-88CA-4A28-A411-3B0D41BB7F6D}" srcId="{04C8FB64-BFAA-4988-A293-89A5FA52CDE9}" destId="{4DD8A3CE-2058-4546-AF87-34CBE684ADDC}" srcOrd="0" destOrd="0" parTransId="{C197233C-0A20-4DAA-BCE9-0DF7E8911FC2}" sibTransId="{E51E45DF-AA06-46FF-9F92-D46AA95E16A7}"/>
    <dgm:cxn modelId="{71C9ACFF-AF30-4A55-9836-14A5FE910C89}" type="presOf" srcId="{E70F8B16-9D09-4641-A4B8-B851A3DA91E6}" destId="{AB7AD658-F347-47B0-8319-006C6D2BA8BD}" srcOrd="0" destOrd="1" presId="urn:microsoft.com/office/officeart/2008/layout/VerticalCurvedList"/>
    <dgm:cxn modelId="{B8E42E3A-8076-45F5-AB64-A703E8EE1025}" type="presOf" srcId="{09D3C21C-9F03-41D8-940F-297D779C8EAD}" destId="{545937EA-3E51-4120-AA0B-A8E00ADFC47C}" srcOrd="0" destOrd="1" presId="urn:microsoft.com/office/officeart/2008/layout/VerticalCurvedList"/>
    <dgm:cxn modelId="{AA76929B-022A-49AA-B8E0-E199FB85FA9A}" srcId="{8D485BCD-EEA8-499C-BF03-8098B139C63F}" destId="{B2D86160-CEA4-48FE-95FA-2D72DA95264D}" srcOrd="4" destOrd="0" parTransId="{0328D720-8A5A-4CA8-8702-DBA27FC36E80}" sibTransId="{F7FD244A-997D-424E-B0BB-549F1187C323}"/>
    <dgm:cxn modelId="{FE1BC1BD-ED6D-4326-9D71-CA58E7CA6F88}" type="presOf" srcId="{A4610026-61D5-4369-915E-45A8F75FCAF2}" destId="{E9725795-8308-4668-868C-7F73783D7320}" srcOrd="0" destOrd="2" presId="urn:microsoft.com/office/officeart/2008/layout/VerticalCurvedList"/>
    <dgm:cxn modelId="{4BF2FE7A-BA5D-4C58-9DC5-FBBE3EBB05FD}" type="presOf" srcId="{946CB6EB-A9A7-4846-9387-DA6003AB2538}" destId="{0999D707-A653-4DAF-A458-D420D515FB15}" srcOrd="0" destOrd="1" presId="urn:microsoft.com/office/officeart/2008/layout/VerticalCurvedList"/>
    <dgm:cxn modelId="{D1E82B3A-8C2F-4FE5-8098-76B9176550FA}" srcId="{04C8FB64-BFAA-4988-A293-89A5FA52CDE9}" destId="{37F56245-D212-4685-85C7-E75D50A5EF03}" srcOrd="1" destOrd="0" parTransId="{FA6B355D-FBF2-4700-9222-A7A3DD985620}" sibTransId="{93C3302B-5417-4002-A238-DBB30AD67213}"/>
    <dgm:cxn modelId="{753D8023-98F8-46A2-9476-196CB6197840}" srcId="{8D485BCD-EEA8-499C-BF03-8098B139C63F}" destId="{04C8FB64-BFAA-4988-A293-89A5FA52CDE9}" srcOrd="0" destOrd="0" parTransId="{E704F913-16B6-44CD-A71F-E00CD084A82D}" sibTransId="{A64282A8-20AD-4CE5-96D6-A78D3B361FCC}"/>
    <dgm:cxn modelId="{F09D4313-252B-464B-B228-CCEB6C464129}" srcId="{8D485BCD-EEA8-499C-BF03-8098B139C63F}" destId="{04E9B915-9AC4-4ED3-9CF0-275013063F2F}" srcOrd="1" destOrd="0" parTransId="{49342914-DBF0-4CF3-8665-FCAB90DA7EF1}" sibTransId="{C3D4A995-5600-471F-BAB6-348201B22D57}"/>
    <dgm:cxn modelId="{F74C73A5-F862-49FB-AADF-5692DFC4C057}" srcId="{04E9B915-9AC4-4ED3-9CF0-275013063F2F}" destId="{A4610026-61D5-4369-915E-45A8F75FCAF2}" srcOrd="1" destOrd="0" parTransId="{FB9B41BE-4646-4BB7-9752-B294687FED5B}" sibTransId="{12680155-8C39-4595-B43E-109D8ABB721E}"/>
    <dgm:cxn modelId="{B37E028E-688B-41E6-8E88-7D6B529A9A08}" type="presOf" srcId="{E33F4D4C-0AB5-40E5-A330-FF2D0B171760}" destId="{168671D1-49A3-458F-AD3B-BBDCA430CB72}" srcOrd="0" destOrd="0" presId="urn:microsoft.com/office/officeart/2008/layout/VerticalCurvedList"/>
    <dgm:cxn modelId="{D0107E40-BB17-42F0-A1D9-BEAC7D74F172}" type="presOf" srcId="{FFF01E35-F0A6-4BF0-ACDE-1567BCABF8B7}" destId="{0999D707-A653-4DAF-A458-D420D515FB15}" srcOrd="0" destOrd="0" presId="urn:microsoft.com/office/officeart/2008/layout/VerticalCurvedList"/>
    <dgm:cxn modelId="{1EF8733E-6304-4301-A989-76E63E61AFAE}" type="presOf" srcId="{37F56245-D212-4685-85C7-E75D50A5EF03}" destId="{FE130208-A984-4E13-B51F-BA4EE0673F24}" srcOrd="0" destOrd="2" presId="urn:microsoft.com/office/officeart/2008/layout/VerticalCurvedList"/>
    <dgm:cxn modelId="{86493543-9894-4527-AD01-5E30933C340F}" srcId="{B2D86160-CEA4-48FE-95FA-2D72DA95264D}" destId="{E70F8B16-9D09-4641-A4B8-B851A3DA91E6}" srcOrd="0" destOrd="0" parTransId="{58936F63-2E3C-42B9-ABBF-C0C37E231A0D}" sibTransId="{D0EEBB1D-4FFA-4026-AA60-194F9E233408}"/>
    <dgm:cxn modelId="{3A4CC823-DF78-41F6-A075-2584792ED14A}" srcId="{E11BD6DE-4D82-4D6C-AD60-3C33C1C3E4AA}" destId="{09D3C21C-9F03-41D8-940F-297D779C8EAD}" srcOrd="0" destOrd="0" parTransId="{50812E5F-FEAC-4DDD-9105-7C64376F77A9}" sibTransId="{C4068455-881B-424E-B44B-A2B76A891A28}"/>
    <dgm:cxn modelId="{3C3748C9-42C1-41A0-AEA8-D9F2B67CAFB2}" type="presOf" srcId="{73FD2B70-2BAB-4825-8A36-37991E351507}" destId="{E9725795-8308-4668-868C-7F73783D7320}" srcOrd="0" destOrd="1" presId="urn:microsoft.com/office/officeart/2008/layout/VerticalCurvedList"/>
    <dgm:cxn modelId="{25E5524C-89E9-44A3-9BCD-FC716FA02A38}" type="presOf" srcId="{04E9B915-9AC4-4ED3-9CF0-275013063F2F}" destId="{E9725795-8308-4668-868C-7F73783D7320}" srcOrd="0" destOrd="0" presId="urn:microsoft.com/office/officeart/2008/layout/VerticalCurvedList"/>
    <dgm:cxn modelId="{44FD2EC3-B07A-401A-9DF1-0099BB8B4A48}" type="presOf" srcId="{8D485BCD-EEA8-499C-BF03-8098B139C63F}" destId="{774E9D17-9499-470C-A0BD-6C5AFE8C6740}" srcOrd="0" destOrd="0" presId="urn:microsoft.com/office/officeart/2008/layout/VerticalCurvedList"/>
    <dgm:cxn modelId="{BCC1EAD5-BD37-4F7F-8940-62EA7BF4FE00}" srcId="{8D485BCD-EEA8-499C-BF03-8098B139C63F}" destId="{FFF01E35-F0A6-4BF0-ACDE-1567BCABF8B7}" srcOrd="5" destOrd="0" parTransId="{4F8FF47E-A0BF-4D55-895A-EF9BC2A25F39}" sibTransId="{98030FEB-B80B-4F8A-A1AD-A09381594E62}"/>
    <dgm:cxn modelId="{627F3FC5-5FB3-4CCE-8925-757BE25AB72C}" srcId="{E33F4D4C-0AB5-40E5-A330-FF2D0B171760}" destId="{75528231-85F8-4EBD-9394-7D3C95E02E55}" srcOrd="0" destOrd="0" parTransId="{82E62937-98EB-4CD9-845F-C7AC8E8FAA0A}" sibTransId="{9F449BC7-D2BC-4184-80F5-F7D4C7485119}"/>
    <dgm:cxn modelId="{E86E67B8-B845-49CE-92E2-732C115CD40C}" type="presOf" srcId="{04C8FB64-BFAA-4988-A293-89A5FA52CDE9}" destId="{FE130208-A984-4E13-B51F-BA4EE0673F24}" srcOrd="0" destOrd="0" presId="urn:microsoft.com/office/officeart/2008/layout/VerticalCurvedList"/>
    <dgm:cxn modelId="{702E8EA9-3336-4A32-96BB-07F39FCD1B25}" type="presOf" srcId="{E51E45DF-AA06-46FF-9F92-D46AA95E16A7}" destId="{94794AB0-DA42-4241-B2EB-313C37D7F031}" srcOrd="0" destOrd="0" presId="urn:microsoft.com/office/officeart/2008/layout/VerticalCurvedList"/>
    <dgm:cxn modelId="{EFB01AC7-2F61-4073-A343-DD812858787C}" srcId="{8D485BCD-EEA8-499C-BF03-8098B139C63F}" destId="{E11BD6DE-4D82-4D6C-AD60-3C33C1C3E4AA}" srcOrd="2" destOrd="0" parTransId="{83FF0E6D-2C2F-4FAD-9975-544AA0EB21EA}" sibTransId="{DA735930-CAB1-4955-AF8F-6A04255E5EE9}"/>
    <dgm:cxn modelId="{77164BFF-6796-448B-9E3D-EC9E42A09F30}" type="presOf" srcId="{E11BD6DE-4D82-4D6C-AD60-3C33C1C3E4AA}" destId="{545937EA-3E51-4120-AA0B-A8E00ADFC47C}" srcOrd="0" destOrd="0" presId="urn:microsoft.com/office/officeart/2008/layout/VerticalCurvedList"/>
    <dgm:cxn modelId="{78527C75-93D5-4B72-95CA-3AA9B0527AC5}" type="presOf" srcId="{75528231-85F8-4EBD-9394-7D3C95E02E55}" destId="{168671D1-49A3-458F-AD3B-BBDCA430CB72}" srcOrd="0" destOrd="1" presId="urn:microsoft.com/office/officeart/2008/layout/VerticalCurvedList"/>
    <dgm:cxn modelId="{C33E4482-8F1B-4601-8F68-1EF984D1C00F}" type="presOf" srcId="{4DD8A3CE-2058-4546-AF87-34CBE684ADDC}" destId="{FE130208-A984-4E13-B51F-BA4EE0673F24}" srcOrd="0" destOrd="1" presId="urn:microsoft.com/office/officeart/2008/layout/VerticalCurvedList"/>
    <dgm:cxn modelId="{CD778EB3-22BD-46C1-9A41-B5F3122A4F4B}" srcId="{FFF01E35-F0A6-4BF0-ACDE-1567BCABF8B7}" destId="{946CB6EB-A9A7-4846-9387-DA6003AB2538}" srcOrd="0" destOrd="0" parTransId="{B21F634B-8068-45A9-8572-46B361C2C49A}" sibTransId="{AE9F2987-DB3A-4201-A3DE-2F15452BB443}"/>
    <dgm:cxn modelId="{1755E88D-A9CE-4F94-A1C5-9E87C99EBDFD}" srcId="{04E9B915-9AC4-4ED3-9CF0-275013063F2F}" destId="{73FD2B70-2BAB-4825-8A36-37991E351507}" srcOrd="0" destOrd="0" parTransId="{C2F10780-7AE7-4A94-A463-39570DA6691F}" sibTransId="{34EA047A-86FB-4B7E-91C7-0604D14E81AE}"/>
    <dgm:cxn modelId="{B7E696B4-1F8F-4771-99F1-BC77D743E2A1}" srcId="{8D485BCD-EEA8-499C-BF03-8098B139C63F}" destId="{E33F4D4C-0AB5-40E5-A330-FF2D0B171760}" srcOrd="3" destOrd="0" parTransId="{A472928A-4F03-4361-9DF1-4C61F6B5B988}" sibTransId="{792FEC0A-D872-4A29-9C6C-67F8BEB2F342}"/>
    <dgm:cxn modelId="{BA7DDC37-026E-4FEC-BC2D-9443249FB77E}" type="presParOf" srcId="{774E9D17-9499-470C-A0BD-6C5AFE8C6740}" destId="{8583F3A9-530A-4A40-9BDB-0690F2A79FE2}" srcOrd="0" destOrd="0" presId="urn:microsoft.com/office/officeart/2008/layout/VerticalCurvedList"/>
    <dgm:cxn modelId="{5DD4C6C1-B448-4CF7-95C2-5AF53C3D6395}" type="presParOf" srcId="{8583F3A9-530A-4A40-9BDB-0690F2A79FE2}" destId="{7E6597DE-FBD9-4308-A161-711117C72D71}" srcOrd="0" destOrd="0" presId="urn:microsoft.com/office/officeart/2008/layout/VerticalCurvedList"/>
    <dgm:cxn modelId="{C5D8DF35-2602-4EA2-BC30-DD917E338D8F}" type="presParOf" srcId="{7E6597DE-FBD9-4308-A161-711117C72D71}" destId="{F197619E-1CD5-4EF6-A37F-12BFE582A973}" srcOrd="0" destOrd="0" presId="urn:microsoft.com/office/officeart/2008/layout/VerticalCurvedList"/>
    <dgm:cxn modelId="{639CA65E-7861-48B5-8CE4-8BF8E7DEFAF4}" type="presParOf" srcId="{7E6597DE-FBD9-4308-A161-711117C72D71}" destId="{94794AB0-DA42-4241-B2EB-313C37D7F031}" srcOrd="1" destOrd="0" presId="urn:microsoft.com/office/officeart/2008/layout/VerticalCurvedList"/>
    <dgm:cxn modelId="{CAFA838F-8004-41DE-A2F1-EF0AEC865D50}" type="presParOf" srcId="{7E6597DE-FBD9-4308-A161-711117C72D71}" destId="{1D2F31C4-9CFB-4D85-8567-3F830BB99DE3}" srcOrd="2" destOrd="0" presId="urn:microsoft.com/office/officeart/2008/layout/VerticalCurvedList"/>
    <dgm:cxn modelId="{D793C75D-528D-4BF6-9DC6-2017AAEF310A}" type="presParOf" srcId="{7E6597DE-FBD9-4308-A161-711117C72D71}" destId="{8534D3A5-119C-4EC3-B97B-6B89666D02EC}" srcOrd="3" destOrd="0" presId="urn:microsoft.com/office/officeart/2008/layout/VerticalCurvedList"/>
    <dgm:cxn modelId="{EBAF3B80-BD5E-4EA8-8984-B1E3C1751A69}" type="presParOf" srcId="{8583F3A9-530A-4A40-9BDB-0690F2A79FE2}" destId="{FE130208-A984-4E13-B51F-BA4EE0673F24}" srcOrd="1" destOrd="0" presId="urn:microsoft.com/office/officeart/2008/layout/VerticalCurvedList"/>
    <dgm:cxn modelId="{C7055FDD-8A3B-45E6-B834-1614EC016C08}" type="presParOf" srcId="{8583F3A9-530A-4A40-9BDB-0690F2A79FE2}" destId="{5C73A24C-3969-42ED-92F4-6A1BA2AF236F}" srcOrd="2" destOrd="0" presId="urn:microsoft.com/office/officeart/2008/layout/VerticalCurvedList"/>
    <dgm:cxn modelId="{593B159B-6D97-4620-8FCD-624426BE7CDE}" type="presParOf" srcId="{5C73A24C-3969-42ED-92F4-6A1BA2AF236F}" destId="{B7512706-5737-4DD5-8248-D37E731381D3}" srcOrd="0" destOrd="0" presId="urn:microsoft.com/office/officeart/2008/layout/VerticalCurvedList"/>
    <dgm:cxn modelId="{2DDE35FD-7C32-42B2-976F-7549697654B7}" type="presParOf" srcId="{8583F3A9-530A-4A40-9BDB-0690F2A79FE2}" destId="{E9725795-8308-4668-868C-7F73783D7320}" srcOrd="3" destOrd="0" presId="urn:microsoft.com/office/officeart/2008/layout/VerticalCurvedList"/>
    <dgm:cxn modelId="{7BBBE319-3987-42ED-BD20-AA258697151A}" type="presParOf" srcId="{8583F3A9-530A-4A40-9BDB-0690F2A79FE2}" destId="{E9C0A91B-458F-44FC-9E70-B0C86D2B2898}" srcOrd="4" destOrd="0" presId="urn:microsoft.com/office/officeart/2008/layout/VerticalCurvedList"/>
    <dgm:cxn modelId="{31625F10-88AB-482D-95F8-71CE48484E3C}" type="presParOf" srcId="{E9C0A91B-458F-44FC-9E70-B0C86D2B2898}" destId="{BB81FD79-AF14-488A-8D65-994DC77E0200}" srcOrd="0" destOrd="0" presId="urn:microsoft.com/office/officeart/2008/layout/VerticalCurvedList"/>
    <dgm:cxn modelId="{F016004F-4C29-4912-83DA-275425C5D959}" type="presParOf" srcId="{8583F3A9-530A-4A40-9BDB-0690F2A79FE2}" destId="{545937EA-3E51-4120-AA0B-A8E00ADFC47C}" srcOrd="5" destOrd="0" presId="urn:microsoft.com/office/officeart/2008/layout/VerticalCurvedList"/>
    <dgm:cxn modelId="{B6D146AC-4CAC-4EB5-AB3D-154D8173E455}" type="presParOf" srcId="{8583F3A9-530A-4A40-9BDB-0690F2A79FE2}" destId="{9C4C4E33-39B3-4661-8825-107868E7CBDB}" srcOrd="6" destOrd="0" presId="urn:microsoft.com/office/officeart/2008/layout/VerticalCurvedList"/>
    <dgm:cxn modelId="{2089CCEA-347E-4FFB-95BD-2B9A92C32712}" type="presParOf" srcId="{9C4C4E33-39B3-4661-8825-107868E7CBDB}" destId="{EB467FAB-1A8C-4FD9-BFDF-915815B9420F}" srcOrd="0" destOrd="0" presId="urn:microsoft.com/office/officeart/2008/layout/VerticalCurvedList"/>
    <dgm:cxn modelId="{75730E7B-D9FF-41DA-A025-2F3586A42D73}" type="presParOf" srcId="{8583F3A9-530A-4A40-9BDB-0690F2A79FE2}" destId="{168671D1-49A3-458F-AD3B-BBDCA430CB72}" srcOrd="7" destOrd="0" presId="urn:microsoft.com/office/officeart/2008/layout/VerticalCurvedList"/>
    <dgm:cxn modelId="{D8D45513-B5C5-4CC6-B519-3C3191DC3818}" type="presParOf" srcId="{8583F3A9-530A-4A40-9BDB-0690F2A79FE2}" destId="{2BE22F63-12A4-4A73-BBD4-45A00C3A15DE}" srcOrd="8" destOrd="0" presId="urn:microsoft.com/office/officeart/2008/layout/VerticalCurvedList"/>
    <dgm:cxn modelId="{5A82B29D-3048-4886-B6DE-E1F5999007C2}" type="presParOf" srcId="{2BE22F63-12A4-4A73-BBD4-45A00C3A15DE}" destId="{34F03E31-6CEC-4421-B2AD-1BF9FBF9D2F4}" srcOrd="0" destOrd="0" presId="urn:microsoft.com/office/officeart/2008/layout/VerticalCurvedList"/>
    <dgm:cxn modelId="{9D096D67-5E6F-44A3-A07A-999CC1D71AF6}" type="presParOf" srcId="{8583F3A9-530A-4A40-9BDB-0690F2A79FE2}" destId="{AB7AD658-F347-47B0-8319-006C6D2BA8BD}" srcOrd="9" destOrd="0" presId="urn:microsoft.com/office/officeart/2008/layout/VerticalCurvedList"/>
    <dgm:cxn modelId="{09DB7450-B9C1-4A8C-BE5B-151A55CA2FD8}" type="presParOf" srcId="{8583F3A9-530A-4A40-9BDB-0690F2A79FE2}" destId="{8ABFD602-6B4D-425D-90E4-3A60EDC25B76}" srcOrd="10" destOrd="0" presId="urn:microsoft.com/office/officeart/2008/layout/VerticalCurvedList"/>
    <dgm:cxn modelId="{B09EF05A-5F45-4EF6-B645-A7FB1DEFEDAF}" type="presParOf" srcId="{8ABFD602-6B4D-425D-90E4-3A60EDC25B76}" destId="{B4210CAC-4FC7-4D99-B5B1-1264A98FF7FF}" srcOrd="0" destOrd="0" presId="urn:microsoft.com/office/officeart/2008/layout/VerticalCurvedList"/>
    <dgm:cxn modelId="{7A9FB6C4-18C5-42C9-8796-281B7BE87414}" type="presParOf" srcId="{8583F3A9-530A-4A40-9BDB-0690F2A79FE2}" destId="{0999D707-A653-4DAF-A458-D420D515FB15}" srcOrd="11" destOrd="0" presId="urn:microsoft.com/office/officeart/2008/layout/VerticalCurvedList"/>
    <dgm:cxn modelId="{4BC3B241-FCEF-4FB1-9B62-32939EE258F9}" type="presParOf" srcId="{8583F3A9-530A-4A40-9BDB-0690F2A79FE2}" destId="{BFCCC2A9-24AE-488E-B78A-1D2AD32D63C0}" srcOrd="12" destOrd="0" presId="urn:microsoft.com/office/officeart/2008/layout/VerticalCurvedList"/>
    <dgm:cxn modelId="{DFBB75FE-38E1-422E-BDB9-B5BF601EF7CB}" type="presParOf" srcId="{BFCCC2A9-24AE-488E-B78A-1D2AD32D63C0}" destId="{E805CB14-6C32-4F7F-990A-098DA781D7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94AB0-DA42-4241-B2EB-313C37D7F031}">
      <dsp:nvSpPr>
        <dsp:cNvPr id="0" name=""/>
        <dsp:cNvSpPr/>
      </dsp:nvSpPr>
      <dsp:spPr>
        <a:xfrm>
          <a:off x="-8520892" y="-1168286"/>
          <a:ext cx="10277232" cy="10277232"/>
        </a:xfrm>
        <a:prstGeom prst="blockArc">
          <a:avLst>
            <a:gd name="adj1" fmla="val 18900000"/>
            <a:gd name="adj2" fmla="val 2700000"/>
            <a:gd name="adj3" fmla="val 210"/>
          </a:avLst>
        </a:pr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30208-A984-4E13-B51F-BA4EE0673F24}">
      <dsp:nvSpPr>
        <dsp:cNvPr id="0" name=""/>
        <dsp:cNvSpPr/>
      </dsp:nvSpPr>
      <dsp:spPr>
        <a:xfrm>
          <a:off x="1394071" y="402254"/>
          <a:ext cx="12048343" cy="804203"/>
        </a:xfrm>
        <a:prstGeom prst="roundRect">
          <a:avLst/>
        </a:prstGeom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337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Контроль доходов, расходов, имущества и их происхождения </a:t>
          </a:r>
          <a:r>
            <a:rPr lang="ru-RU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(14-ть федеральных законов о внесении изменений или дополнений в ФЗ № 273-ФЗ)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 декларирование, проверка достоверности, контроль соответствия расходов доходам.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Расширение объектов контроля (в </a:t>
          </a:r>
          <a:r>
            <a:rPr lang="ru-RU" sz="1050" kern="1200" dirty="0" err="1"/>
            <a:t>т.ч</a:t>
          </a:r>
          <a:r>
            <a:rPr lang="ru-RU" sz="1050" kern="1200" dirty="0"/>
            <a:t>. цифровые финансовые активы).</a:t>
          </a:r>
        </a:p>
      </dsp:txBody>
      <dsp:txXfrm>
        <a:off x="1433329" y="441512"/>
        <a:ext cx="11969827" cy="725687"/>
      </dsp:txXfrm>
    </dsp:sp>
    <dsp:sp modelId="{B7512706-5737-4DD5-8248-D37E731381D3}">
      <dsp:nvSpPr>
        <dsp:cNvPr id="0" name=""/>
        <dsp:cNvSpPr/>
      </dsp:nvSpPr>
      <dsp:spPr>
        <a:xfrm>
          <a:off x="184095" y="301729"/>
          <a:ext cx="1005254" cy="1005254"/>
        </a:xfrm>
        <a:prstGeom prst="ellipse">
          <a:avLst/>
        </a:prstGeom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25795-8308-4668-868C-7F73783D7320}">
      <dsp:nvSpPr>
        <dsp:cNvPr id="0" name=""/>
        <dsp:cNvSpPr/>
      </dsp:nvSpPr>
      <dsp:spPr>
        <a:xfrm>
          <a:off x="1564325" y="1515888"/>
          <a:ext cx="12369346" cy="989243"/>
        </a:xfrm>
        <a:prstGeom prst="roundRect">
          <a:avLst/>
        </a:prstGeom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33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Правовой статус публичного должностного лица: ограничения, запреты, обязанности </a:t>
          </a:r>
          <a:r>
            <a:rPr lang="ru-RU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(13 ФЗ)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Расширение запретов на иностранные активы.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Обязанности по уведомлению о конфликте интересов и о склонении к коррупции.</a:t>
          </a:r>
        </a:p>
      </dsp:txBody>
      <dsp:txXfrm>
        <a:off x="1612616" y="1564179"/>
        <a:ext cx="12272764" cy="892661"/>
      </dsp:txXfrm>
    </dsp:sp>
    <dsp:sp modelId="{BB81FD79-AF14-488A-8D65-994DC77E0200}">
      <dsp:nvSpPr>
        <dsp:cNvPr id="0" name=""/>
        <dsp:cNvSpPr/>
      </dsp:nvSpPr>
      <dsp:spPr>
        <a:xfrm>
          <a:off x="333431" y="1499036"/>
          <a:ext cx="1005254" cy="1005254"/>
        </a:xfrm>
        <a:prstGeom prst="ellipse">
          <a:avLst/>
        </a:prstGeom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937EA-3E51-4120-AA0B-A8E00ADFC47C}">
      <dsp:nvSpPr>
        <dsp:cNvPr id="0" name=""/>
        <dsp:cNvSpPr/>
      </dsp:nvSpPr>
      <dsp:spPr>
        <a:xfrm>
          <a:off x="1801217" y="2716761"/>
          <a:ext cx="12198056" cy="999802"/>
        </a:xfrm>
        <a:prstGeom prst="roundRect">
          <a:avLst/>
        </a:prstGeom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33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Служебная дисциплина; увольнение в связи с утратой доверия </a:t>
          </a:r>
          <a:r>
            <a:rPr lang="ru-RU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(10 ФЗ)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Уточнение процедур; создание реестра уволенных; усиление полномочий прокуратуры.</a:t>
          </a:r>
        </a:p>
      </dsp:txBody>
      <dsp:txXfrm>
        <a:off x="1850023" y="2765567"/>
        <a:ext cx="12100444" cy="902190"/>
      </dsp:txXfrm>
    </dsp:sp>
    <dsp:sp modelId="{EB467FAB-1A8C-4FD9-BFDF-915815B9420F}">
      <dsp:nvSpPr>
        <dsp:cNvPr id="0" name=""/>
        <dsp:cNvSpPr/>
      </dsp:nvSpPr>
      <dsp:spPr>
        <a:xfrm>
          <a:off x="535881" y="2648241"/>
          <a:ext cx="1005254" cy="1005254"/>
        </a:xfrm>
        <a:prstGeom prst="ellipse">
          <a:avLst/>
        </a:prstGeom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671D1-49A3-458F-AD3B-BBDCA430CB72}">
      <dsp:nvSpPr>
        <dsp:cNvPr id="0" name=""/>
        <dsp:cNvSpPr/>
      </dsp:nvSpPr>
      <dsp:spPr>
        <a:xfrm>
          <a:off x="1969204" y="4019950"/>
          <a:ext cx="11862082" cy="804203"/>
        </a:xfrm>
        <a:prstGeom prst="roundRect">
          <a:avLst/>
        </a:prstGeom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33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Предотвращение и урегулирование конфликта интересов </a:t>
          </a:r>
          <a:r>
            <a:rPr lang="ru-RU" sz="1600" b="1" kern="1200" dirty="0"/>
            <a:t>(</a:t>
          </a:r>
          <a:r>
            <a:rPr lang="ru-RU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7 ФЗ</a:t>
          </a:r>
          <a:r>
            <a:rPr lang="ru-RU" sz="1600" b="1" kern="1200" dirty="0"/>
            <a:t>)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Самостоятельная процедура: обязанности служащих, компетенция комиссий, порядок урегулирования.</a:t>
          </a:r>
        </a:p>
      </dsp:txBody>
      <dsp:txXfrm>
        <a:off x="2008462" y="4059208"/>
        <a:ext cx="11783566" cy="725687"/>
      </dsp:txXfrm>
    </dsp:sp>
    <dsp:sp modelId="{34F03E31-6CEC-4421-B2AD-1BF9FBF9D2F4}">
      <dsp:nvSpPr>
        <dsp:cNvPr id="0" name=""/>
        <dsp:cNvSpPr/>
      </dsp:nvSpPr>
      <dsp:spPr>
        <a:xfrm>
          <a:off x="723914" y="3911965"/>
          <a:ext cx="1005254" cy="1005254"/>
        </a:xfrm>
        <a:prstGeom prst="ellipse">
          <a:avLst/>
        </a:prstGeom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AD658-F347-47B0-8319-006C6D2BA8BD}">
      <dsp:nvSpPr>
        <dsp:cNvPr id="0" name=""/>
        <dsp:cNvSpPr/>
      </dsp:nvSpPr>
      <dsp:spPr>
        <a:xfrm>
          <a:off x="2448591" y="5226103"/>
          <a:ext cx="10600816" cy="804203"/>
        </a:xfrm>
        <a:prstGeom prst="roundRect">
          <a:avLst/>
        </a:prstGeom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33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Организационные основы противодействия коррупции (полномочия, координация) </a:t>
          </a:r>
          <a:r>
            <a:rPr lang="ru-RU" sz="1600" b="1" kern="1200" dirty="0"/>
            <a:t>(</a:t>
          </a:r>
          <a:r>
            <a:rPr lang="ru-RU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6 ФЗ)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Расширение компетенции органов, включая Администрацию Президента и прокуратуру.</a:t>
          </a:r>
        </a:p>
      </dsp:txBody>
      <dsp:txXfrm>
        <a:off x="2487849" y="5265361"/>
        <a:ext cx="10522300" cy="725687"/>
      </dsp:txXfrm>
    </dsp:sp>
    <dsp:sp modelId="{B4210CAC-4FC7-4D99-B5B1-1264A98FF7FF}">
      <dsp:nvSpPr>
        <dsp:cNvPr id="0" name=""/>
        <dsp:cNvSpPr/>
      </dsp:nvSpPr>
      <dsp:spPr>
        <a:xfrm>
          <a:off x="1065317" y="5157434"/>
          <a:ext cx="1005254" cy="1005254"/>
        </a:xfrm>
        <a:prstGeom prst="ellipse">
          <a:avLst/>
        </a:prstGeom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9D707-A653-4DAF-A458-D420D515FB15}">
      <dsp:nvSpPr>
        <dsp:cNvPr id="0" name=""/>
        <dsp:cNvSpPr/>
      </dsp:nvSpPr>
      <dsp:spPr>
        <a:xfrm>
          <a:off x="2945888" y="6454468"/>
          <a:ext cx="10309860" cy="804203"/>
        </a:xfrm>
        <a:prstGeom prst="roundRect">
          <a:avLst/>
        </a:prstGeom>
        <a:gradFill flip="none" rotWithShape="0">
          <a:gsLst>
            <a:gs pos="0">
              <a:srgbClr val="42454C">
                <a:shade val="30000"/>
                <a:satMod val="115000"/>
                <a:alpha val="84000"/>
              </a:srgbClr>
            </a:gs>
            <a:gs pos="50000">
              <a:srgbClr val="42454C">
                <a:shade val="67500"/>
                <a:satMod val="115000"/>
              </a:srgbClr>
            </a:gs>
            <a:gs pos="100000">
              <a:srgbClr val="42454C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337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Антикоррупционные проверки на государственной и муниципальной службе </a:t>
          </a:r>
          <a:r>
            <a:rPr lang="ru-RU" sz="1600" b="1" kern="1200" dirty="0">
              <a:solidFill>
                <a:schemeClr val="accent2">
                  <a:lumMod val="60000"/>
                  <a:lumOff val="40000"/>
                </a:schemeClr>
              </a:solidFill>
            </a:rPr>
            <a:t>(5 ФЗ)</a:t>
          </a:r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50" kern="1200" dirty="0"/>
            <a:t>Усиление проверочных мероприятий при поступлении на службу; регламентация работы с кадровым резервом.</a:t>
          </a:r>
        </a:p>
      </dsp:txBody>
      <dsp:txXfrm>
        <a:off x="2985146" y="6493726"/>
        <a:ext cx="10231344" cy="725687"/>
      </dsp:txXfrm>
    </dsp:sp>
    <dsp:sp modelId="{E805CB14-6C32-4F7F-990A-098DA781D711}">
      <dsp:nvSpPr>
        <dsp:cNvPr id="0" name=""/>
        <dsp:cNvSpPr/>
      </dsp:nvSpPr>
      <dsp:spPr>
        <a:xfrm>
          <a:off x="1465564" y="6374504"/>
          <a:ext cx="1005254" cy="1005254"/>
        </a:xfrm>
        <a:prstGeom prst="ellipse">
          <a:avLst/>
        </a:prstGeom>
        <a:gradFill flip="none" rotWithShape="1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7E582-B978-47FA-AA44-C29038055BC3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16407-8998-47A9-B8B1-7F2013668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17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006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3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70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6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3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2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43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94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2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15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18" indent="0" algn="ctr">
              <a:buNone/>
              <a:defRPr sz="2400"/>
            </a:lvl2pPr>
            <a:lvl3pPr marL="1097236" indent="0" algn="ctr">
              <a:buNone/>
              <a:defRPr sz="2160"/>
            </a:lvl3pPr>
            <a:lvl4pPr marL="1645854" indent="0" algn="ctr">
              <a:buNone/>
              <a:defRPr sz="1920"/>
            </a:lvl4pPr>
            <a:lvl5pPr marL="2194472" indent="0" algn="ctr">
              <a:buNone/>
              <a:defRPr sz="1920"/>
            </a:lvl5pPr>
            <a:lvl6pPr marL="2743091" indent="0" algn="ctr">
              <a:buNone/>
              <a:defRPr sz="1920"/>
            </a:lvl6pPr>
            <a:lvl7pPr marL="3291708" indent="0" algn="ctr">
              <a:buNone/>
              <a:defRPr sz="1920"/>
            </a:lvl7pPr>
            <a:lvl8pPr marL="3840326" indent="0" algn="ctr">
              <a:buNone/>
              <a:defRPr sz="1920"/>
            </a:lvl8pPr>
            <a:lvl9pPr marL="4388945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99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22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36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854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47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091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708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32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894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621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0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160" b="1"/>
            </a:lvl3pPr>
            <a:lvl4pPr marL="1645854" indent="0">
              <a:buNone/>
              <a:defRPr sz="1920" b="1"/>
            </a:lvl4pPr>
            <a:lvl5pPr marL="2194472" indent="0">
              <a:buNone/>
              <a:defRPr sz="1920" b="1"/>
            </a:lvl5pPr>
            <a:lvl6pPr marL="2743091" indent="0">
              <a:buNone/>
              <a:defRPr sz="1920" b="1"/>
            </a:lvl6pPr>
            <a:lvl7pPr marL="3291708" indent="0">
              <a:buNone/>
              <a:defRPr sz="1920" b="1"/>
            </a:lvl7pPr>
            <a:lvl8pPr marL="3840326" indent="0">
              <a:buNone/>
              <a:defRPr sz="1920" b="1"/>
            </a:lvl8pPr>
            <a:lvl9pPr marL="4388945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4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27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38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4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2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71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2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18" indent="0">
              <a:buNone/>
              <a:defRPr sz="3360"/>
            </a:lvl2pPr>
            <a:lvl3pPr marL="1097236" indent="0">
              <a:buNone/>
              <a:defRPr sz="288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18" indent="0">
              <a:buNone/>
              <a:defRPr sz="1680"/>
            </a:lvl2pPr>
            <a:lvl3pPr marL="1097236" indent="0">
              <a:buNone/>
              <a:defRPr sz="1440"/>
            </a:lvl3pPr>
            <a:lvl4pPr marL="1645854" indent="0">
              <a:buNone/>
              <a:defRPr sz="1200"/>
            </a:lvl4pPr>
            <a:lvl5pPr marL="2194472" indent="0">
              <a:buNone/>
              <a:defRPr sz="1200"/>
            </a:lvl5pPr>
            <a:lvl6pPr marL="2743091" indent="0">
              <a:buNone/>
              <a:defRPr sz="1200"/>
            </a:lvl6pPr>
            <a:lvl7pPr marL="3291708" indent="0">
              <a:buNone/>
              <a:defRPr sz="1200"/>
            </a:lvl7pPr>
            <a:lvl8pPr marL="3840326" indent="0">
              <a:buNone/>
              <a:defRPr sz="1200"/>
            </a:lvl8pPr>
            <a:lvl9pPr marL="4388945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06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76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54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4"/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4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4"/>
            <a:fld id="{B6F15528-21DE-4FAA-801E-634DDDAF4B2B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9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2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50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4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6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43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20" r:id="rId14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2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4"/>
            <a:fld id="{48F63A3B-78C7-47BE-AE5E-E10140E0464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914364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46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hf hdr="0" ftr="0" dt="0"/>
  <p:txStyles>
    <p:titleStyle>
      <a:lvl1pPr algn="l" defTabSz="1097236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09" indent="-274309" algn="l" defTabSz="109723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28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5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3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2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399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17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36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54" indent="-274309" algn="l" defTabSz="109723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2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f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microsoft.com/office/2007/relationships/hdphoto" Target="../media/hdphoto2.wdp"/><Relationship Id="rId21" Type="http://schemas.openxmlformats.org/officeDocument/2006/relationships/image" Target="../media/image1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openxmlformats.org/officeDocument/2006/relationships/image" Target="../media/image10.jpeg"/><Relationship Id="rId23" Type="http://schemas.openxmlformats.org/officeDocument/2006/relationships/image" Target="../media/image15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Relationship Id="rId22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jp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6.wdp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21" Type="http://schemas.openxmlformats.org/officeDocument/2006/relationships/image" Target="../media/image26.png"/><Relationship Id="rId7" Type="http://schemas.microsoft.com/office/2007/relationships/hdphoto" Target="../media/hdphoto13.wdp"/><Relationship Id="rId12" Type="http://schemas.openxmlformats.org/officeDocument/2006/relationships/image" Target="../media/image21.png"/><Relationship Id="rId17" Type="http://schemas.microsoft.com/office/2007/relationships/hdphoto" Target="../media/hdphoto18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microsoft.com/office/2007/relationships/hdphoto" Target="../media/hdphoto14.wdp"/><Relationship Id="rId14" Type="http://schemas.openxmlformats.org/officeDocument/2006/relationships/image" Target="../media/image22.png"/><Relationship Id="rId22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1.wdp"/><Relationship Id="rId9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4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04" y="167524"/>
            <a:ext cx="14288373" cy="80247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1866" y="8340566"/>
            <a:ext cx="2980134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905" y="1234726"/>
            <a:ext cx="714576" cy="872762"/>
          </a:xfrm>
          <a:prstGeom prst="rect">
            <a:avLst/>
          </a:prstGeom>
        </p:spPr>
      </p:pic>
      <p:sp>
        <p:nvSpPr>
          <p:cNvPr id="6" name="Объект 2"/>
          <p:cNvSpPr txBox="1"/>
          <p:nvPr/>
        </p:nvSpPr>
        <p:spPr>
          <a:xfrm>
            <a:off x="1096009" y="5017329"/>
            <a:ext cx="12284944" cy="2986968"/>
          </a:xfrm>
          <a:prstGeom prst="roundRect">
            <a:avLst/>
          </a:prstGeom>
          <a:solidFill>
            <a:schemeClr val="bg1">
              <a:lumMod val="95000"/>
              <a:lumOff val="5000"/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rgbClr val="31B6FD"/>
              </a:buClr>
              <a:buSzPct val="100000"/>
              <a:buFont typeface="Georgia" panose="02040502050405020303" pitchFamily="18" charset="0"/>
              <a:buNone/>
            </a:pPr>
            <a:endParaRPr lang="ru-RU" sz="18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8" name="Text 0"/>
          <p:cNvSpPr/>
          <p:nvPr/>
        </p:nvSpPr>
        <p:spPr>
          <a:xfrm>
            <a:off x="2871537" y="400362"/>
            <a:ext cx="8758989" cy="771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ea typeface="IBM Plex Sans Medium" pitchFamily="34" charset="-122"/>
                <a:cs typeface="IBM Plex Sans Medium" pitchFamily="34" charset="-120"/>
              </a:rPr>
              <a:t>ИНСТИТУТ ЗАКОНОДАТЕЛЬСТВА И СРАВНИТЕЛЬНОГО ПРАВОВЕДЕНИЯ</a:t>
            </a:r>
          </a:p>
          <a:p>
            <a:pPr algn="ctr"/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  <a:ea typeface="IBM Plex Sans Medium" pitchFamily="34" charset="-122"/>
                <a:cs typeface="IBM Plex Sans Medium" pitchFamily="34" charset="-120"/>
              </a:rPr>
              <a:t>ПРИ ПРАВИТЕЛЬСТВЕ РОССИЙСКОЙ ФЕДЕРАЦИИ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304" y="1862913"/>
            <a:ext cx="14288373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95000"/>
                  </a:schemeClr>
                </a:solidFill>
              </a:rPr>
              <a:t>Тенденции развития </a:t>
            </a:r>
          </a:p>
          <a:p>
            <a:pPr algn="ctr"/>
            <a:r>
              <a:rPr lang="ru-RU" sz="4000" b="1" dirty="0">
                <a:solidFill>
                  <a:schemeClr val="tx1">
                    <a:lumMod val="95000"/>
                  </a:schemeClr>
                </a:solidFill>
              </a:rPr>
              <a:t>антикоррупционного законодательства </a:t>
            </a:r>
          </a:p>
          <a:p>
            <a:pPr algn="ctr"/>
            <a:r>
              <a:rPr lang="ru-RU" sz="4000" b="1" dirty="0">
                <a:solidFill>
                  <a:schemeClr val="tx1">
                    <a:lumMod val="95000"/>
                  </a:schemeClr>
                </a:solidFill>
              </a:rPr>
              <a:t>в Российской Федерации  </a:t>
            </a:r>
          </a:p>
          <a:p>
            <a:pPr algn="ctr"/>
            <a:r>
              <a:rPr lang="ru-RU" sz="4000" b="1" dirty="0">
                <a:solidFill>
                  <a:schemeClr val="tx1">
                    <a:lumMod val="95000"/>
                  </a:schemeClr>
                </a:solidFill>
              </a:rPr>
              <a:t>и антикоррупционных практик </a:t>
            </a:r>
          </a:p>
          <a:p>
            <a:pPr algn="ctr"/>
            <a:r>
              <a:rPr lang="ru-RU" sz="4000" b="1" dirty="0">
                <a:solidFill>
                  <a:schemeClr val="tx1">
                    <a:lumMod val="95000"/>
                  </a:schemeClr>
                </a:solidFill>
              </a:rPr>
              <a:t>по вопросам противодействия коррупции</a:t>
            </a:r>
            <a:endParaRPr lang="ru-RU" sz="4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738812" y="5354643"/>
            <a:ext cx="13024437" cy="2312339"/>
          </a:xfrm>
          <a:prstGeom prst="rect">
            <a:avLst/>
          </a:prstGeom>
          <a:noFill/>
          <a:ln>
            <a:noFill/>
          </a:ln>
        </p:spPr>
        <p:txBody>
          <a:bodyPr lIns="0" tIns="45000" rIns="18360" bIns="45000">
            <a:normAutofit fontScale="86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ru-RU" sz="3400" b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/>
              </a:rPr>
              <a:t>Трунцевский Юрий Владимирович</a:t>
            </a:r>
            <a:endParaRPr lang="ru-RU" sz="3400" spc="-1" dirty="0">
              <a:solidFill>
                <a:schemeClr val="accent2">
                  <a:lumMod val="20000"/>
                  <a:lumOff val="80000"/>
                </a:schemeClr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79"/>
              </a:spcBef>
            </a:pPr>
            <a:r>
              <a:rPr lang="ru-RU" sz="2100" b="0" i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/>
              </a:rPr>
              <a:t> </a:t>
            </a:r>
            <a:r>
              <a:rPr lang="ru-RU" sz="3000" b="0" i="1" strike="noStrike" spc="-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/>
              </a:rPr>
              <a:t>зав. лабораторией противодействия коррупции, отмыванию денег и финансированию терроризма Института законодательства и сравнительного правоведения при Правительстве Российской Федерации, </a:t>
            </a:r>
            <a:r>
              <a:rPr lang="ru-RU" sz="3000" i="1" spc="-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/>
              </a:rPr>
              <a:t>доктор юридических наук, профессор, </a:t>
            </a: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lang="en-US" sz="3000" i="1" spc="-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/>
              </a:rPr>
              <a:t>trunzev@yandex.ru</a:t>
            </a:r>
            <a:endParaRPr lang="ru-RU" sz="3000" i="1" spc="-1" dirty="0">
              <a:solidFill>
                <a:schemeClr val="accent2">
                  <a:lumMod val="20000"/>
                  <a:lumOff val="80000"/>
                </a:scheme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027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820" y="279609"/>
            <a:ext cx="823031" cy="1005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3773" y="198531"/>
            <a:ext cx="6373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3200" b="1" dirty="0"/>
              <a:t>Порядок заполнения Справок БК (</a:t>
            </a:r>
            <a:r>
              <a:rPr lang="ru-RU" sz="3200" b="1" dirty="0" err="1"/>
              <a:t>предзаполнение</a:t>
            </a:r>
            <a:r>
              <a:rPr lang="ru-RU" sz="3200" b="1" dirty="0"/>
              <a:t>)</a:t>
            </a:r>
            <a:endParaRPr lang="ru-RU" sz="32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01067" y="228574"/>
            <a:ext cx="54322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800" b="1" dirty="0"/>
              <a:t>Программа «ПОСЕЙДОН»</a:t>
            </a: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FF99FF"/>
                </a:solidFill>
              </a:rPr>
              <a:t>Программа «КРОНОС» </a:t>
            </a:r>
            <a:endParaRPr lang="ru-RU" sz="2800" dirty="0">
              <a:solidFill>
                <a:srgbClr val="FF99FF"/>
              </a:solidFill>
            </a:endParaRP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xmlns="" id="{EC137B78-863E-403D-BCC0-0E5AECECC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224" y="6384628"/>
            <a:ext cx="2681250" cy="1508203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38C71E6-E696-426D-8606-497BDB80C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54" y="1370924"/>
            <a:ext cx="5944311" cy="48183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D1A893-AD1D-4C9D-8432-AEF7C4D0F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067" y="1401905"/>
            <a:ext cx="7859222" cy="4286848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6C2D250-0D72-44FD-B04B-D9BE1C271B17}"/>
              </a:ext>
            </a:extLst>
          </p:cNvPr>
          <p:cNvCxnSpPr>
            <a:cxnSpLocks/>
          </p:cNvCxnSpPr>
          <p:nvPr/>
        </p:nvCxnSpPr>
        <p:spPr>
          <a:xfrm>
            <a:off x="6532224" y="4206593"/>
            <a:ext cx="15659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5D7CF96-677C-4197-A4D1-403BD78D7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6000"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553" y="5303097"/>
            <a:ext cx="2153241" cy="77131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D4CD061E-8AB8-442C-A70B-42125C318C8A}"/>
              </a:ext>
            </a:extLst>
          </p:cNvPr>
          <p:cNvCxnSpPr>
            <a:cxnSpLocks/>
          </p:cNvCxnSpPr>
          <p:nvPr/>
        </p:nvCxnSpPr>
        <p:spPr>
          <a:xfrm>
            <a:off x="6532224" y="3725947"/>
            <a:ext cx="57242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Кронос — Греческая мифология">
            <a:extLst>
              <a:ext uri="{FF2B5EF4-FFF2-40B4-BE49-F238E27FC236}">
                <a16:creationId xmlns:a16="http://schemas.microsoft.com/office/drawing/2014/main" xmlns="" id="{C39F54B0-711A-49A7-B204-1F04CD955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44" y="5506166"/>
            <a:ext cx="3068503" cy="2386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4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1" y="106681"/>
            <a:ext cx="5835316" cy="79749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09360" y="349773"/>
            <a:ext cx="8099659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Наибольшее число организаций по основному виду деятельности (в Едином реестре представлены организации, осуществляющие более двухсот видов основной деятельности</a:t>
            </a:r>
            <a:r>
              <a:rPr lang="ru-RU" sz="216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сосредоточено в следующих сферах (рис. 14):</a:t>
            </a:r>
            <a:endParaRPr lang="ru-RU" sz="168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торговля – 33,23% (ПП +5,17%) (в ее структуре оптовая составляет – 91,35% (ПП +11,7%), розничная – 8,65% (ПП –11,7%);</a:t>
            </a:r>
            <a:endParaRPr lang="ru-RU" sz="168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1988058" algn="l"/>
              </a:tabLst>
            </a:pPr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строительство – 15,02% (ПП +0,17%);</a:t>
            </a:r>
            <a:endParaRPr lang="ru-RU" sz="168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1988058" algn="l"/>
              </a:tabLst>
            </a:pPr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производство – 13,42% (ПП +0,7%);</a:t>
            </a:r>
            <a:endParaRPr lang="ru-RU" sz="168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tabLst>
                <a:tab pos="1988058" algn="l"/>
              </a:tabLst>
            </a:pPr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различные виды деятельности – 38,33% (ПП –14,03%).</a:t>
            </a:r>
            <a:endParaRPr lang="ru-RU" sz="1680" dirty="0">
              <a:solidFill>
                <a:schemeClr val="accent2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6853188" y="3670834"/>
          <a:ext cx="6877250" cy="4410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234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158" y="346509"/>
            <a:ext cx="7315200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16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Удельный вес организаций, включенных в Единый реестр, по месту регистрации и территории совершения правонарушения по федеральным округам, %</a:t>
            </a:r>
            <a:endParaRPr lang="ru-RU" sz="216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/>
          </p:nvPr>
        </p:nvGraphicFramePr>
        <p:xfrm>
          <a:off x="184785" y="1718590"/>
          <a:ext cx="7128510" cy="6236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85771" y="346509"/>
            <a:ext cx="6694372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6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«ТИПИЧНЫЙ (УСРЕДНЕННЫЙ) ПОРТРЕТ ОТЕЧЕСТВЕННОЙ ОРГАНИЗАЦИИ-ВЗЯТКОДАТЕЛЯ». </a:t>
            </a:r>
          </a:p>
          <a:p>
            <a:pPr marL="342900" indent="-342900">
              <a:buFontTx/>
              <a:buChar char="-"/>
            </a:pPr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общество с ограниченной ответственностью, зарегистрированное в период с 2012 по 2018 годы в Центральном или Приволжском федеральном округах, субъект малого предпринимательства, занимающееся торговлей, строительством или другими видами деятельности. В его штате числится до 10 работников, что указывает на отсутствие специализированных подразделений или выделенных сотрудников, ответственных за соблюдение антикоррупционного законодательства. </a:t>
            </a:r>
          </a:p>
          <a:p>
            <a:pPr marL="342900" indent="-342900">
              <a:buFontTx/>
              <a:buChar char="-"/>
            </a:pPr>
            <a:endParaRPr lang="ru-RU" sz="216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16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Деяния, совершаемые организацией на территории того же субъекта, где зарегистрирована организация, свидетельствуют о локальном характере нарушений и недостаточном контроле за деятельностью таких структур.</a:t>
            </a:r>
            <a:endParaRPr lang="ru-RU" sz="216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0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27806" y="623278"/>
          <a:ext cx="13970596" cy="75288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040">
                  <a:extLst>
                    <a:ext uri="{9D8B030D-6E8A-4147-A177-3AD203B41FA5}">
                      <a16:colId xmlns:a16="http://schemas.microsoft.com/office/drawing/2014/main" xmlns="" val="3538051864"/>
                    </a:ext>
                  </a:extLst>
                </a:gridCol>
                <a:gridCol w="10402074">
                  <a:extLst>
                    <a:ext uri="{9D8B030D-6E8A-4147-A177-3AD203B41FA5}">
                      <a16:colId xmlns:a16="http://schemas.microsoft.com/office/drawing/2014/main" xmlns="" val="1000200194"/>
                    </a:ext>
                  </a:extLst>
                </a:gridCol>
                <a:gridCol w="2686482">
                  <a:extLst>
                    <a:ext uri="{9D8B030D-6E8A-4147-A177-3AD203B41FA5}">
                      <a16:colId xmlns:a16="http://schemas.microsoft.com/office/drawing/2014/main" xmlns="" val="2366843331"/>
                    </a:ext>
                  </a:extLst>
                </a:gridCol>
              </a:tblGrid>
              <a:tr h="4740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Должностное лицо органа (организации)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% от </a:t>
                      </a:r>
                      <a:r>
                        <a:rPr lang="ru-RU" sz="2400" dirty="0" err="1">
                          <a:effectLst/>
                        </a:rPr>
                        <a:t>рассм</a:t>
                      </a:r>
                      <a:r>
                        <a:rPr lang="ru-RU" sz="2400" dirty="0">
                          <a:effectLst/>
                        </a:rPr>
                        <a:t>-х дел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2299141067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Должностное лицо коммерческой организации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21,6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868342373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Должностное лицо бюджетной организации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3775880659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Должностное лицо контролирующего органа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12488451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полиции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10,7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504865804"/>
                  </a:ext>
                </a:extLst>
              </a:tr>
              <a:tr h="40169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03655" algn="l"/>
                        </a:tabLst>
                      </a:pPr>
                      <a:r>
                        <a:rPr lang="ru-RU" sz="2400" dirty="0">
                          <a:effectLst/>
                        </a:rPr>
                        <a:t>Должностное лицо органа государственной власти или МСУ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7,4%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677793100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ФТС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65731568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Росгвардии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2,2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509107666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ФССП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1,7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4054359974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ФНС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934383219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ФСБ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893771440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Сотрудник МЧС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1,4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3272592502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Судья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473375391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Сотрудник ФСИН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684333092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Должностное лицо ТФОМС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4103682964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Должностное лицо ПФР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149131414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Должностное лицо некоммерческой организации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4087373665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Нет данных кому было передано незаконное вознаграждение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2,2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2535339429"/>
                  </a:ext>
                </a:extLst>
              </a:tr>
              <a:tr h="3913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Отказались от незаконного вознаграждения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7,8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55" marR="79555" marT="0" marB="0"/>
                </a:tc>
                <a:extLst>
                  <a:ext uri="{0D108BD9-81ED-4DB2-BD59-A6C34878D82A}">
                    <a16:rowId xmlns:a16="http://schemas.microsoft.com/office/drawing/2014/main" xmlns="" val="73245012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7805" y="0"/>
            <a:ext cx="12979865" cy="8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03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541020" defTabSz="1097280">
              <a:tabLst>
                <a:tab pos="1564006" algn="l"/>
              </a:tabLst>
            </a:pPr>
            <a:r>
              <a:rPr lang="ru-RU" altLang="ru-RU" sz="288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Субъекты получения незаконного вознаграждения </a:t>
            </a:r>
            <a:endParaRPr lang="ru-RU" altLang="ru-RU" sz="2880" dirty="0"/>
          </a:p>
          <a:p>
            <a:pPr indent="541020" defTabSz="1097280">
              <a:tabLst>
                <a:tab pos="1564006" algn="l"/>
              </a:tabLst>
            </a:pPr>
            <a:endParaRPr lang="ru-RU" altLang="ru-RU" sz="216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1522" y="3242899"/>
            <a:ext cx="3663684" cy="2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6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556" y="438151"/>
            <a:ext cx="12312044" cy="66968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solidFill>
                  <a:srgbClr val="0070C0"/>
                </a:solidFill>
              </a:rPr>
              <a:t>Цели передачи незаконного вознаграждения:</a:t>
            </a:r>
            <a:br>
              <a:rPr lang="ru-RU" sz="4000" b="1" dirty="0">
                <a:solidFill>
                  <a:srgbClr val="0070C0"/>
                </a:solidFill>
              </a:rPr>
            </a:b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556" y="1723292"/>
            <a:ext cx="12312045" cy="583387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1) добиться от должностного лица: действий в пользу юридического лица, направленных на: </a:t>
            </a:r>
          </a:p>
          <a:p>
            <a:r>
              <a:rPr lang="ru-RU" dirty="0"/>
              <a:t>создание благоприятных условий (хозяйственной деятельности; содействие в победе в тендере или </a:t>
            </a:r>
            <a:r>
              <a:rPr lang="ru-RU" dirty="0" err="1"/>
              <a:t>госзакупках</a:t>
            </a:r>
            <a:r>
              <a:rPr lang="ru-RU" dirty="0"/>
              <a:t> и пр.) – 47,8% </a:t>
            </a:r>
          </a:p>
          <a:p>
            <a:r>
              <a:rPr lang="ru-RU" dirty="0" err="1"/>
              <a:t>непривлечение</a:t>
            </a:r>
            <a:r>
              <a:rPr lang="ru-RU" dirty="0"/>
              <a:t> организации к ответственности – 24,7% </a:t>
            </a:r>
          </a:p>
          <a:p>
            <a:r>
              <a:rPr lang="ru-RU" dirty="0"/>
              <a:t>общий патронаж (</a:t>
            </a:r>
            <a:r>
              <a:rPr lang="ru-RU" b="1" dirty="0"/>
              <a:t>покровительство</a:t>
            </a:r>
            <a:r>
              <a:rPr lang="ru-RU" dirty="0"/>
              <a:t>, попустительство или лоббирование) – 14,9% </a:t>
            </a:r>
          </a:p>
          <a:p>
            <a:r>
              <a:rPr lang="ru-RU" dirty="0"/>
              <a:t>бездействие – 11,8%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2) подкуп конкурента – 0,8%</a:t>
            </a:r>
          </a:p>
          <a:p>
            <a:endParaRPr lang="ru-RU" dirty="0"/>
          </a:p>
        </p:txBody>
      </p:sp>
      <p:pic>
        <p:nvPicPr>
          <p:cNvPr id="4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3004611" y="228742"/>
            <a:ext cx="1465769" cy="1758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401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007" y="438151"/>
            <a:ext cx="13393554" cy="745758"/>
          </a:xfrm>
        </p:spPr>
        <p:txBody>
          <a:bodyPr>
            <a:normAutofit fontScale="90000"/>
          </a:bodyPr>
          <a:lstStyle/>
          <a:p>
            <a:r>
              <a:rPr lang="ru-RU" sz="3840" b="1" dirty="0"/>
              <a:t>НОВЫЙ состав преступления – «Коммерческое (хозяйственное) покровительство»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007" y="1478967"/>
            <a:ext cx="14178013" cy="6300637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i="1" dirty="0"/>
              <a:t>варианты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Оказание должностным лицом покровительства в отношении хозяйствующего субъекта, выражающееся в создании для него благоприятных условий, необоснованных преимуществ или препятствовании деятельности конкурентов без получения незаконного вознаграждения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Должностное лицо, совершившее действия, направленные на создание благоприятных условий для деятельности конкретного хозяйствующего субъекта путем предоставления необоснованных льгот, преимуществ или иных преференций, которые ставят этот субъект в преимущественное положение перед другими участниками экономической деятельности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Покровительство, выраженное в действиях (бездействии), направленных на предоставление преимуществ отдельному хозяйствующему субъекту без наличия личной заинтересованности в форме материальной выгоды, но повлекшее нарушение принципов конкуренции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Действия должностного лица, осуществляемые в связи с использованием своего служебного положения, в целях противоречащих закону, уставу, инструкции, обеспечивающие покровительство в отношении хозяйствующего субъекта, при условии отсутствия обусловленного незаконного вознаграждения за такие действия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187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231458" y="971072"/>
          <a:ext cx="13751080" cy="6990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690">
                  <a:extLst>
                    <a:ext uri="{9D8B030D-6E8A-4147-A177-3AD203B41FA5}">
                      <a16:colId xmlns:a16="http://schemas.microsoft.com/office/drawing/2014/main" xmlns="" val="3792561851"/>
                    </a:ext>
                  </a:extLst>
                </a:gridCol>
                <a:gridCol w="9704658">
                  <a:extLst>
                    <a:ext uri="{9D8B030D-6E8A-4147-A177-3AD203B41FA5}">
                      <a16:colId xmlns:a16="http://schemas.microsoft.com/office/drawing/2014/main" xmlns="" val="1425184659"/>
                    </a:ext>
                  </a:extLst>
                </a:gridCol>
                <a:gridCol w="2989732">
                  <a:extLst>
                    <a:ext uri="{9D8B030D-6E8A-4147-A177-3AD203B41FA5}">
                      <a16:colId xmlns:a16="http://schemas.microsoft.com/office/drawing/2014/main" xmlns="" val="1956588162"/>
                    </a:ext>
                  </a:extLst>
                </a:gridCol>
              </a:tblGrid>
              <a:tr h="9641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№ п/п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Должностное лицо органа (организации)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% от </a:t>
                      </a:r>
                      <a:r>
                        <a:rPr lang="ru-RU" sz="2900" dirty="0" err="1">
                          <a:effectLst/>
                        </a:rPr>
                        <a:t>рассмотр</a:t>
                      </a:r>
                      <a:r>
                        <a:rPr lang="ru-RU" sz="2900" dirty="0">
                          <a:effectLst/>
                        </a:rPr>
                        <a:t>-х дел</a:t>
                      </a:r>
                      <a:endParaRPr lang="ru-RU" sz="2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1212219117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1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Сотрудник полиции</a:t>
                      </a:r>
                      <a:endParaRPr lang="ru-RU" sz="2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53,7</a:t>
                      </a:r>
                      <a:endParaRPr lang="ru-RU" sz="2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1402459966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2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Должностное лицо коммерческой организации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13,2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3833239830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Сотрудник социального страхования</a:t>
                      </a:r>
                      <a:endParaRPr lang="ru-RU" sz="2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6,6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4248110669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4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Сотрудник УФССП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3,3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1325046060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5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Сотрудник УФСИН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3,3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798822267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6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Сотрудник ФСБ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3,3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3873445499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7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Сотрудник ФНС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3,3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3866890462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8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Должностное лицо ФГУП</a:t>
                      </a:r>
                      <a:endParaRPr lang="ru-RU" sz="2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3,3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511423811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9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Должностное лицо ЛПУ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3.3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3273871203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10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Сотрудник Минтранспорта РФ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3,3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1509865582"/>
                  </a:ext>
                </a:extLst>
              </a:tr>
              <a:tr h="5478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11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Служащий ОМСУ</a:t>
                      </a:r>
                      <a:endParaRPr lang="ru-RU" sz="2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3,3</a:t>
                      </a:r>
                      <a:endParaRPr lang="ru-RU" sz="2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296" marR="82296" marT="0" marB="0"/>
                </a:tc>
                <a:extLst>
                  <a:ext uri="{0D108BD9-81ED-4DB2-BD59-A6C34878D82A}">
                    <a16:rowId xmlns:a16="http://schemas.microsoft.com/office/drawing/2014/main" xmlns="" val="419120461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7524" y="-64308"/>
            <a:ext cx="14078947" cy="9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indent="541020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8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Субъекты, отказавшиеся от получения незаконного вознаграждения во избежание ответственности</a:t>
            </a:r>
            <a:endParaRPr lang="ru-RU" altLang="ru-RU" sz="288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5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80010"/>
            <a:ext cx="14118336" cy="1005841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3720" b="1" dirty="0">
                <a:solidFill>
                  <a:schemeClr val="accent5">
                    <a:lumMod val="50000"/>
                  </a:schemeClr>
                </a:solidFill>
              </a:rPr>
              <a:t>Антикоррупционный профиль сотрудника правоохранительного органа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" y="1298654"/>
            <a:ext cx="13335000" cy="672084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/>
              <a:t>зарплата 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пенсия 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кредиты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служебное жилье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санаторно-курортное 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трудоустройство супруг(а)и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детский сад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обучение в вузах министерства</a:t>
            </a:r>
          </a:p>
          <a:p>
            <a:pPr>
              <a:buFont typeface="Wingdings" pitchFamily="2" charset="2"/>
              <a:buChar char="ü"/>
            </a:pPr>
            <a:r>
              <a:rPr lang="ru-RU" b="1" dirty="0" err="1"/>
              <a:t>продпаек</a:t>
            </a:r>
            <a:endParaRPr lang="ru-RU" b="1" dirty="0"/>
          </a:p>
          <a:p>
            <a:pPr>
              <a:buFont typeface="Wingdings" pitchFamily="2" charset="2"/>
              <a:buChar char="ü"/>
            </a:pPr>
            <a:r>
              <a:rPr lang="ru-RU" b="1" dirty="0"/>
              <a:t>поощрительное право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социально-правовой аутсорсинг </a:t>
            </a:r>
          </a:p>
          <a:p>
            <a:pPr>
              <a:buFont typeface="Wingdings" pitchFamily="2" charset="2"/>
              <a:buChar char="ü"/>
            </a:pPr>
            <a:r>
              <a:rPr lang="ru-RU" b="1" dirty="0"/>
              <a:t>условия службы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79" y="1217324"/>
            <a:ext cx="2871043" cy="343014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088" y="1097280"/>
            <a:ext cx="1109425" cy="9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76" y="2072451"/>
            <a:ext cx="2470150" cy="108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926" y="1191196"/>
            <a:ext cx="1278634" cy="124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443" y="2656905"/>
            <a:ext cx="1777235" cy="184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76" y="3098674"/>
            <a:ext cx="2470150" cy="160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59" y="4509896"/>
            <a:ext cx="1668778" cy="151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265" y="4700016"/>
            <a:ext cx="1480824" cy="145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53" y="4670680"/>
            <a:ext cx="1761289" cy="135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257" y="5599939"/>
            <a:ext cx="1853184" cy="157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369" y="6153913"/>
            <a:ext cx="1594103" cy="175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905" y="6280024"/>
            <a:ext cx="1812134" cy="179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28" y="6446520"/>
            <a:ext cx="1853184" cy="170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78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3FA040-9702-4F90-A5A7-1E05AD37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09" y="994264"/>
            <a:ext cx="7651777" cy="6907588"/>
          </a:xfrm>
        </p:spPr>
        <p:txBody>
          <a:bodyPr>
            <a:normAutofit/>
          </a:bodyPr>
          <a:lstStyle/>
          <a:p>
            <a:r>
              <a:rPr lang="ru-RU" dirty="0"/>
              <a:t>В императивной норме ст. 13.3 ФЗ «О противодействии коррупции» и в Методических рекомендациях по разработке и принятию организациями мер по предупреждению и противодействию коррупции (утв. Минтрудом России 08.11.2013) закреплена </a:t>
            </a:r>
            <a:r>
              <a:rPr lang="ru-RU" b="1" dirty="0"/>
              <a:t>обязанность юридических лиц принимать меры по предупреждению коррупции</a:t>
            </a:r>
            <a:r>
              <a:rPr lang="ru-RU" dirty="0"/>
              <a:t>. Юридическими лицами должны быть разработаны и введены специальные антикоррупционные процедуры.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097625C-6130-481F-A5AE-C422FFC9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79425"/>
            <a:ext cx="14032523" cy="7435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sz="3240" b="1" dirty="0">
                <a:solidFill>
                  <a:schemeClr val="bg1"/>
                </a:solidFill>
              </a:rPr>
              <a:t>Обязанности юридического лица по принятию мер предупреждения коррупции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59" y="822961"/>
            <a:ext cx="5524830" cy="4359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956" y="5260558"/>
            <a:ext cx="3335591" cy="29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4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040" y="468524"/>
            <a:ext cx="8343900" cy="670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неопределенность мер, достаточных для признания организации выполнившей требование относительно разработки и принятия мер по предупреждению коррупции, равно как и избыточные требования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юридико-правовая неопределенность в части восприятия категорий «достаточности» и «надлежащего характера» принимаемых организациями антикоррупционных мер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(практика) отдельных прокуроров и судов свидетельствует о возложении на организацию обязанности по разработке и внедрению всех мер, предусмотренных в ст. 13.3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бумажный </a:t>
            </a:r>
            <a:r>
              <a:rPr lang="ru-RU" sz="2400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комплаенс</a:t>
            </a:r>
            <a:r>
              <a:rPr lang="ru-RU" sz="24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организаций, разработавших и внедривших (надлежащие) механизмы по противодействию коррупции, от (административной) ответственности за незаконное вознаграждение от имени или в интересах юридического лица согласно ст. 19.28 КоАП РФ</a:t>
            </a:r>
          </a:p>
          <a:p>
            <a:endParaRPr lang="ru-RU" sz="216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71" y="1474471"/>
            <a:ext cx="5280657" cy="2640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71" y="4725879"/>
            <a:ext cx="4107757" cy="24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7402"/>
                    </a14:imgEffect>
                    <a14:imgEffect>
                      <a14:saturation sat="63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8533" r="9591"/>
          <a:stretch/>
        </p:blipFill>
        <p:spPr>
          <a:xfrm>
            <a:off x="7393306" y="115507"/>
            <a:ext cx="7491944" cy="813469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13" y="1261176"/>
            <a:ext cx="9691910" cy="48503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85000"/>
                  </a:schemeClr>
                </a:solidFill>
              </a:rPr>
              <a:t>АНТИКОРРУПЦИОННЫЕ ИССЛЕДОВАНИЯ </a:t>
            </a:r>
            <a:r>
              <a:rPr lang="ru-RU" sz="2400" dirty="0" err="1">
                <a:solidFill>
                  <a:schemeClr val="tx1">
                    <a:lumMod val="85000"/>
                  </a:schemeClr>
                </a:solidFill>
              </a:rPr>
              <a:t>ИЗиСП</a:t>
            </a:r>
            <a:endParaRPr lang="ru-RU" sz="24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9" name="Shape 2"/>
          <p:cNvSpPr/>
          <p:nvPr/>
        </p:nvSpPr>
        <p:spPr>
          <a:xfrm>
            <a:off x="244106" y="2175219"/>
            <a:ext cx="3540917" cy="4412986"/>
          </a:xfrm>
          <a:prstGeom prst="roundRect">
            <a:avLst/>
          </a:prstGeom>
          <a:gradFill flip="none" rotWithShape="1">
            <a:gsLst>
              <a:gs pos="0">
                <a:srgbClr val="484B51">
                  <a:shade val="30000"/>
                  <a:satMod val="115000"/>
                </a:srgbClr>
              </a:gs>
              <a:gs pos="50000">
                <a:srgbClr val="484B51">
                  <a:shade val="67500"/>
                  <a:satMod val="115000"/>
                </a:srgbClr>
              </a:gs>
              <a:gs pos="100000">
                <a:srgbClr val="484B5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10" name="Shape 3"/>
          <p:cNvSpPr/>
          <p:nvPr/>
        </p:nvSpPr>
        <p:spPr>
          <a:xfrm>
            <a:off x="1535240" y="2357971"/>
            <a:ext cx="612338" cy="612338"/>
          </a:xfrm>
          <a:prstGeom prst="roundRect">
            <a:avLst>
              <a:gd name="adj" fmla="val 14931436"/>
            </a:avLst>
          </a:prstGeom>
          <a:solidFill>
            <a:srgbClr val="C00000"/>
          </a:solidFill>
          <a:ln/>
        </p:spPr>
      </p:sp>
      <p:sp>
        <p:nvSpPr>
          <p:cNvPr id="11" name="Text 4"/>
          <p:cNvSpPr/>
          <p:nvPr/>
        </p:nvSpPr>
        <p:spPr>
          <a:xfrm>
            <a:off x="358113" y="3159508"/>
            <a:ext cx="3247422" cy="1026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СОЦИОЛОГО-ПРАВОВЫЕ 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И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ССЛЕДОВАНИЯ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и АНТИКОРРУПЦИОННАЯ ЭКСПЕРТИЗА</a:t>
            </a:r>
            <a:endParaRPr lang="en-US" sz="1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Text 5"/>
          <p:cNvSpPr/>
          <p:nvPr/>
        </p:nvSpPr>
        <p:spPr>
          <a:xfrm>
            <a:off x="451627" y="4257695"/>
            <a:ext cx="3177024" cy="2013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А</a:t>
            </a:r>
            <a:r>
              <a:rPr lang="en-US" sz="1600" dirty="0" err="1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нализ</a:t>
            </a:r>
            <a:r>
              <a:rPr lang="en-US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социально-экономических</a:t>
            </a:r>
            <a:r>
              <a:rPr lang="en-US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 факторов, влияющих на коррупционное поведение, для формирования </a:t>
            </a:r>
            <a:r>
              <a:rPr lang="en-US" sz="1600" dirty="0" err="1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адресных</a:t>
            </a:r>
            <a:r>
              <a:rPr lang="en-US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решений</a:t>
            </a:r>
            <a:endParaRPr lang="en-US" sz="1600" dirty="0"/>
          </a:p>
        </p:txBody>
      </p:sp>
      <p:sp>
        <p:nvSpPr>
          <p:cNvPr id="13" name="Shape 6"/>
          <p:cNvSpPr/>
          <p:nvPr/>
        </p:nvSpPr>
        <p:spPr>
          <a:xfrm>
            <a:off x="3970256" y="2133016"/>
            <a:ext cx="3457376" cy="4412986"/>
          </a:xfrm>
          <a:prstGeom prst="roundRect">
            <a:avLst/>
          </a:prstGeom>
          <a:gradFill flip="none" rotWithShape="1">
            <a:gsLst>
              <a:gs pos="0">
                <a:srgbClr val="484B51">
                  <a:shade val="30000"/>
                  <a:satMod val="115000"/>
                </a:srgbClr>
              </a:gs>
              <a:gs pos="50000">
                <a:srgbClr val="484B51">
                  <a:shade val="67500"/>
                  <a:satMod val="115000"/>
                </a:srgbClr>
              </a:gs>
              <a:gs pos="100000">
                <a:srgbClr val="484B5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14" name="Shape 7"/>
          <p:cNvSpPr/>
          <p:nvPr/>
        </p:nvSpPr>
        <p:spPr>
          <a:xfrm flipH="1">
            <a:off x="5227458" y="2380895"/>
            <a:ext cx="689317" cy="612338"/>
          </a:xfrm>
          <a:prstGeom prst="roundRect">
            <a:avLst>
              <a:gd name="adj" fmla="val 14931436"/>
            </a:avLst>
          </a:prstGeom>
          <a:solidFill>
            <a:srgbClr val="C00000"/>
          </a:solidFill>
          <a:ln/>
        </p:spPr>
      </p:sp>
      <p:sp>
        <p:nvSpPr>
          <p:cNvPr id="15" name="Text 8"/>
          <p:cNvSpPr/>
          <p:nvPr/>
        </p:nvSpPr>
        <p:spPr>
          <a:xfrm>
            <a:off x="4426452" y="3197103"/>
            <a:ext cx="2639355" cy="576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НАБЛЮДЕНИЕ: М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ОНИТОРИНГ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 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ПРАВОПРИМЕНЕНИЯ</a:t>
            </a:r>
            <a:endParaRPr lang="en-US" sz="1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6" name="Text 9"/>
          <p:cNvSpPr/>
          <p:nvPr/>
        </p:nvSpPr>
        <p:spPr>
          <a:xfrm>
            <a:off x="4124478" y="4195799"/>
            <a:ext cx="3191444" cy="2422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Масштабные выездные исследования в субъектах РФ (2012-2017 гг.) для получения целостного представления о реализации антикоррупционной политики на местах и выявления лучших практик.</a:t>
            </a:r>
            <a:endParaRPr lang="en-US" sz="1600" dirty="0"/>
          </a:p>
        </p:txBody>
      </p:sp>
      <p:sp>
        <p:nvSpPr>
          <p:cNvPr id="17" name="Shape 10"/>
          <p:cNvSpPr/>
          <p:nvPr/>
        </p:nvSpPr>
        <p:spPr>
          <a:xfrm>
            <a:off x="7679121" y="2153137"/>
            <a:ext cx="3377107" cy="4457149"/>
          </a:xfrm>
          <a:prstGeom prst="roundRect">
            <a:avLst/>
          </a:prstGeom>
          <a:gradFill flip="none" rotWithShape="1">
            <a:gsLst>
              <a:gs pos="0">
                <a:srgbClr val="484B51">
                  <a:shade val="30000"/>
                  <a:satMod val="115000"/>
                </a:srgbClr>
              </a:gs>
              <a:gs pos="50000">
                <a:srgbClr val="484B51">
                  <a:shade val="67500"/>
                  <a:satMod val="115000"/>
                </a:srgbClr>
              </a:gs>
              <a:gs pos="100000">
                <a:srgbClr val="484B5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19" name="Text 12"/>
          <p:cNvSpPr/>
          <p:nvPr/>
        </p:nvSpPr>
        <p:spPr>
          <a:xfrm>
            <a:off x="7842275" y="3192009"/>
            <a:ext cx="3118989" cy="851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А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НАЛИЗ БОЛЬШИХ ДАННЫХ</a:t>
            </a: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/>
            </a:r>
            <a:b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</a:b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(судебная и дисциплинарная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  <a:ea typeface="IBM Plex Sans Medium" pitchFamily="34" charset="-122"/>
                <a:cs typeface="IBM Plex Sans Medium" pitchFamily="34" charset="-120"/>
              </a:rPr>
              <a:t>практики)</a:t>
            </a:r>
            <a:endParaRPr lang="en-US" sz="1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0" name="Text 13"/>
          <p:cNvSpPr/>
          <p:nvPr/>
        </p:nvSpPr>
        <p:spPr>
          <a:xfrm>
            <a:off x="7812059" y="4186091"/>
            <a:ext cx="3038623" cy="163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Научный мониторинг дисциплинарной практики на основе Реестра лиц, уволенных в связи с утратой доверия, и детализированных данных о государственных закупках.</a:t>
            </a:r>
            <a:endParaRPr lang="en-US" sz="1600" dirty="0"/>
          </a:p>
        </p:txBody>
      </p:sp>
      <p:pic>
        <p:nvPicPr>
          <p:cNvPr id="22" name="Объект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32" y="6147209"/>
            <a:ext cx="1033369" cy="1678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75" y="6160542"/>
            <a:ext cx="1077234" cy="1678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9918" y="6164388"/>
            <a:ext cx="1033368" cy="167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01" y="6059442"/>
            <a:ext cx="1320969" cy="1854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46" y="6073807"/>
            <a:ext cx="1087782" cy="1851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44" y="6072657"/>
            <a:ext cx="1231211" cy="1841190"/>
          </a:xfrm>
          <a:prstGeom prst="rect">
            <a:avLst/>
          </a:prstGeom>
        </p:spPr>
      </p:pic>
      <p:sp>
        <p:nvSpPr>
          <p:cNvPr id="7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6" descr="C:\Users\%D0%90%D0%BD%D1%82%D0%B8%D0%BA%D0%BE%D1%80.IZISP\Desktop\%D0%A0%D0%B0%D0%B1%D0%BE%D1%87%D0%B8%D0%B9 %D1%81%D1%82%D0%BE%D0%BB_1\Downloads\018ee42a-9916-707c-84ee-1925d8a6b4c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240" y="-11345860"/>
            <a:ext cx="2663952" cy="378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082343"/>
            <a:ext cx="1139151" cy="18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496" y="6067319"/>
            <a:ext cx="1259119" cy="18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hape 10"/>
          <p:cNvSpPr/>
          <p:nvPr/>
        </p:nvSpPr>
        <p:spPr>
          <a:xfrm>
            <a:off x="11212601" y="2110934"/>
            <a:ext cx="3272352" cy="4457150"/>
          </a:xfrm>
          <a:prstGeom prst="roundRect">
            <a:avLst/>
          </a:prstGeom>
          <a:gradFill flip="none" rotWithShape="1">
            <a:gsLst>
              <a:gs pos="0">
                <a:srgbClr val="484B51">
                  <a:shade val="30000"/>
                  <a:satMod val="115000"/>
                </a:srgbClr>
              </a:gs>
              <a:gs pos="50000">
                <a:srgbClr val="484B51">
                  <a:shade val="67500"/>
                  <a:satMod val="115000"/>
                </a:srgbClr>
              </a:gs>
              <a:gs pos="100000">
                <a:srgbClr val="484B51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sp>
      <p:sp>
        <p:nvSpPr>
          <p:cNvPr id="33" name="Text 12"/>
          <p:cNvSpPr/>
          <p:nvPr/>
        </p:nvSpPr>
        <p:spPr>
          <a:xfrm>
            <a:off x="11313941" y="3223594"/>
            <a:ext cx="3118989" cy="831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</a:rPr>
              <a:t>СРАВНИТЕЛЬНО-ПРАВОВЫЕ 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95000"/>
                  </a:schemeClr>
                </a:solidFill>
              </a:rPr>
              <a:t>ИССЛЕДОВАНИЯ</a:t>
            </a:r>
            <a:endParaRPr lang="en-US" sz="1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 rot="10800000" flipV="1">
            <a:off x="11383727" y="4141448"/>
            <a:ext cx="286769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D4D4D1"/>
                </a:solidFill>
                <a:ea typeface="Roboto" pitchFamily="34" charset="-122"/>
                <a:cs typeface="Roboto" pitchFamily="34" charset="-120"/>
              </a:rPr>
              <a:t>Сравнение правовых и организационных основ противодействия коррупции в России и зарубежных государствах; выявление лучших антикоррупционных практик</a:t>
            </a:r>
          </a:p>
        </p:txBody>
      </p:sp>
      <p:sp>
        <p:nvSpPr>
          <p:cNvPr id="34" name="Shape 11"/>
          <p:cNvSpPr/>
          <p:nvPr/>
        </p:nvSpPr>
        <p:spPr>
          <a:xfrm>
            <a:off x="12555287" y="2450364"/>
            <a:ext cx="735657" cy="612338"/>
          </a:xfrm>
          <a:prstGeom prst="roundRect">
            <a:avLst>
              <a:gd name="adj" fmla="val 14931436"/>
            </a:avLst>
          </a:prstGeom>
          <a:solidFill>
            <a:srgbClr val="C00000"/>
          </a:solidFill>
          <a:ln/>
        </p:spPr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794077" y="393513"/>
            <a:ext cx="993734" cy="121320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16183" y="6082343"/>
            <a:ext cx="1306241" cy="17988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102"/>
          <a:stretch/>
        </p:blipFill>
        <p:spPr>
          <a:xfrm>
            <a:off x="11457313" y="6104279"/>
            <a:ext cx="1306240" cy="1809568"/>
          </a:xfrm>
          <a:prstGeom prst="rect">
            <a:avLst/>
          </a:prstGeom>
        </p:spPr>
      </p:pic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>
          <a:xfrm>
            <a:off x="11230016" y="161375"/>
            <a:ext cx="3291840" cy="438150"/>
          </a:xfrm>
        </p:spPr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40" name="Shape 11">
            <a:extLst>
              <a:ext uri="{FF2B5EF4-FFF2-40B4-BE49-F238E27FC236}">
                <a16:creationId xmlns:a16="http://schemas.microsoft.com/office/drawing/2014/main" xmlns="" id="{F416C447-D009-41BB-827C-2C70325FE6FB}"/>
              </a:ext>
            </a:extLst>
          </p:cNvPr>
          <p:cNvSpPr/>
          <p:nvPr/>
        </p:nvSpPr>
        <p:spPr>
          <a:xfrm>
            <a:off x="9016362" y="2401352"/>
            <a:ext cx="735657" cy="612338"/>
          </a:xfrm>
          <a:prstGeom prst="roundRect">
            <a:avLst>
              <a:gd name="adj" fmla="val 14931436"/>
            </a:avLst>
          </a:prstGeom>
          <a:solidFill>
            <a:srgbClr val="C00000"/>
          </a:solidFill>
          <a:ln/>
        </p:spPr>
      </p:sp>
    </p:spTree>
    <p:extLst>
      <p:ext uri="{BB962C8B-B14F-4D97-AF65-F5344CB8AC3E}">
        <p14:creationId xmlns:p14="http://schemas.microsoft.com/office/powerpoint/2010/main" val="1490127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240" y="2014424"/>
            <a:ext cx="7472140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16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федерального закона «О внесении изменений в Федеральный закон «О противодействии</a:t>
            </a:r>
            <a:r>
              <a:rPr lang="ru-RU" sz="216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коррупции»:</a:t>
            </a:r>
          </a:p>
          <a:p>
            <a:r>
              <a:rPr lang="ru-RU" sz="216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системы «сертификации» принимаемых организациями мер по предупреждению коррупции на базе разрабатываемых и утверждаемых уполномоченным органом государственной власти «антикоррупционных стандартов»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160" dirty="0"/>
              <a:t>правовой механизм освобождения организации от административной ответственности за соответствующее коррупционное правонарушение в случае наличия эффективных </a:t>
            </a:r>
            <a:r>
              <a:rPr lang="ru-RU" sz="2160" dirty="0" err="1"/>
              <a:t>комплаенс</a:t>
            </a:r>
            <a:r>
              <a:rPr lang="ru-RU" sz="2160" dirty="0"/>
              <a:t>-процедур в данной сфере. Это позволяет делать конструкция ст. 2.1 КоАП, не допускающей привлечения к административной ответственности юридического лица в случае принятия им всех предусмотренных законодательством РФ, мер для соблюдения правил и норм, за нарушение которых такая ответственность установлена</a:t>
            </a:r>
            <a:r>
              <a:rPr lang="ru-RU" sz="216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16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62932" y="366583"/>
            <a:ext cx="53835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6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Судебный прецедент</a:t>
            </a:r>
            <a:r>
              <a:rPr lang="ru-RU" sz="2160" dirty="0">
                <a:latin typeface="Times New Roman" panose="02020603050405020304" pitchFamily="18" charset="0"/>
                <a:ea typeface="Calibri" panose="020F0502020204030204" pitchFamily="34" charset="0"/>
              </a:rPr>
              <a:t>: суд не установил вину юридического лица ввиду вышеуказанных обстоятельств, а, значит, и необходимого состава административного правонарушения по статье 19.28 КоАП, определив, однако, «индивидуальную» вину конкретного работника, совершившего противоправное коррупционное деяние вопреки интересам организации под влиянием собственных мотивов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3" y="208483"/>
            <a:ext cx="3891467" cy="1688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130" y="4133767"/>
            <a:ext cx="5176270" cy="3223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48" y="2804119"/>
            <a:ext cx="1508760" cy="1508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64" y="6672675"/>
            <a:ext cx="248031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50" y="317575"/>
            <a:ext cx="8144790" cy="731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Оценка эффективности и достаточности принятых организацией антикоррупционных мер в ходе рассмотрения дела сейчас относится к компетенции судьи.</a:t>
            </a:r>
          </a:p>
          <a:p>
            <a:endParaRPr lang="ru-RU" sz="2160" dirty="0"/>
          </a:p>
          <a:p>
            <a:r>
              <a:rPr lang="ru-RU" sz="2400" dirty="0"/>
              <a:t>Практика: для признания виновности организации по смыслу ст. 19.28 КоАП РФ достаточно установить лишь сам факт незаконного вознаграждения (со стороны любого физического лица) и наличие какой-либо связи такого лица с привлекаемым к ответственности юридическим лицом. Так, в большинстве случаев (57% дел) суды вообще не рассматривали вопрос вины юридического лица</a:t>
            </a:r>
          </a:p>
          <a:p>
            <a:endParaRPr lang="ru-RU" sz="2400" dirty="0"/>
          </a:p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Предложение:</a:t>
            </a:r>
          </a:p>
          <a:p>
            <a:r>
              <a:rPr lang="ru-RU" sz="2400" dirty="0"/>
              <a:t>При определении вины организации по ст. 19.28 КоАП РФ необходимо указывать на конкретные меры, которые она не приняла, а невиновности – устанавливать факты принятия ею всех необходимых, разумных, достаточных и индивидуализированных мер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37363" y="1765364"/>
            <a:ext cx="4949190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Если организация докажет, что ею реализован максимальный объем возможных мероприятий, направленных на предотвращение совершения коррупционного преступления и формирование негативного отношения работников к коррупции, и с учетом обстоятельств данного дела не могла предпринять какие-либо дополнительные меры, то в ее действиях будет отсутствовать состав административного правонарушения (ст. 19.28 КоАП РФ)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01" y="214188"/>
            <a:ext cx="1835807" cy="1257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569" y="192173"/>
            <a:ext cx="1835807" cy="12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113D67C-E984-4EDF-9919-9A450758D83D}"/>
              </a:ext>
            </a:extLst>
          </p:cNvPr>
          <p:cNvSpPr/>
          <p:nvPr/>
        </p:nvSpPr>
        <p:spPr>
          <a:xfrm>
            <a:off x="201168" y="200459"/>
            <a:ext cx="14228064" cy="78375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540258" algn="just">
              <a:lnSpc>
                <a:spcPct val="107000"/>
              </a:lnSpc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лиц, сообщающих о фактах коррупции (по их правовому статусу, формам и обязанности предоставления такой информации): </a:t>
            </a:r>
          </a:p>
          <a:p>
            <a:pPr marL="617220" indent="-617220">
              <a:lnSpc>
                <a:spcPct val="107000"/>
              </a:lnSpc>
              <a:buAutoNum type="arabicParenR"/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УВЕДОМИТЕЛИ, несущие соответствующую фидуциарную обязанность </a:t>
            </a:r>
          </a:p>
          <a:p>
            <a:pPr marL="617220" indent="-617220">
              <a:lnSpc>
                <a:spcPct val="107000"/>
              </a:lnSpc>
              <a:buAutoNum type="arabicParenR"/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ИНФОРМАТОРЫ – участники уголовного судопроизводства </a:t>
            </a:r>
          </a:p>
          <a:p>
            <a:pPr marL="617220" indent="-617220">
              <a:lnSpc>
                <a:spcPct val="107000"/>
              </a:lnSpc>
              <a:buAutoNum type="arabicParenR"/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ДОБРОВОЛЬНЫЕ РАЗОБЛАЧИТЕЛИ в рамках уголовного судопроизводства</a:t>
            </a:r>
          </a:p>
          <a:p>
            <a:pPr marL="617220" indent="-617220">
              <a:lnSpc>
                <a:spcPct val="107000"/>
              </a:lnSpc>
              <a:buAutoNum type="arabicParenR"/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КОНФИДЕНТЫ </a:t>
            </a:r>
          </a:p>
          <a:p>
            <a:pPr marL="617220" indent="-617220">
              <a:lnSpc>
                <a:spcPct val="107000"/>
              </a:lnSpc>
              <a:buAutoNum type="arabicParenR"/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АНОНИМНЫЕ ИНФОРМАТОРЫ </a:t>
            </a:r>
          </a:p>
          <a:p>
            <a:pPr marL="617220" indent="-617220">
              <a:lnSpc>
                <a:spcPct val="107000"/>
              </a:lnSpc>
              <a:buAutoNum type="arabicParenR"/>
            </a:pPr>
            <a:r>
              <a:rPr lang="ru-RU" sz="3360" dirty="0">
                <a:solidFill>
                  <a:srgbClr val="FF99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лица, сообщающие о фактах коррупции на рабочем месте (WHISTLEBLOWERS). </a:t>
            </a:r>
          </a:p>
          <a:p>
            <a:pPr algn="just">
              <a:lnSpc>
                <a:spcPct val="107000"/>
              </a:lnSpc>
            </a:pPr>
            <a:r>
              <a:rPr lang="ru-RU" sz="336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Отдельную группу составляют ФАСИЛИТАТОРЫ – те, кто помогает лицу, сообщающему такую информацию. </a:t>
            </a:r>
            <a:r>
              <a:rPr lang="ru-RU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Информаторов и их </a:t>
            </a:r>
            <a:r>
              <a:rPr lang="ru-RU" sz="336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фасилитаторов</a:t>
            </a:r>
            <a:r>
              <a:rPr lang="ru-RU" sz="336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данной классификации объединяет их общее право на защиту</a:t>
            </a:r>
            <a:endParaRPr lang="ru-RU" sz="336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88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523" y="212605"/>
            <a:ext cx="13997354" cy="10557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Перспективы развития законодательства о противодействии коррупции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81354" y="1600200"/>
            <a:ext cx="13997354" cy="6135082"/>
          </a:xfrm>
        </p:spPr>
        <p:txBody>
          <a:bodyPr>
            <a:noAutofit/>
          </a:bodyPr>
          <a:lstStyle/>
          <a:p>
            <a:pPr marL="685800" indent="-6858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Закрепление в статье 13.3 Федерального закона «О противодействии коррупции» таких профилактических мер, как использование типовой антикоррупционной оговорки, проведение оценки коррупционных рисков, внедрение антикоррупционной экспертизы локальных нормативных актов и проектов локальных нормативных актов </a:t>
            </a:r>
          </a:p>
          <a:p>
            <a:pPr marL="685800" indent="-6858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Четкое определение достаточного минимума мер по предупреждению коррупции, которые должны разрабатывать и принимать организации независимо от организационно-правовых форм и форм собственности </a:t>
            </a:r>
          </a:p>
          <a:p>
            <a:pPr marL="685800" indent="-6858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Распространение обязанности принимать дополнительные антикоррупционные меры на государственные корпорации, публично-правовые компании, государственные компании, организации, создаваемых для выполнения задач, поставленных перед федеральными государственными органами</a:t>
            </a:r>
          </a:p>
          <a:p>
            <a:pPr marL="685800" indent="-685800" algn="just">
              <a:lnSpc>
                <a:spcPct val="80000"/>
              </a:lnSpc>
              <a:buFont typeface="Wingdings" pitchFamily="2" charset="2"/>
              <a:buChar char="Ø"/>
            </a:pP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5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980" y="467361"/>
            <a:ext cx="4883319" cy="716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8738"/>
            <a:ext cx="9710058" cy="860909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itchFamily="18" charset="0"/>
              </a:rPr>
              <a:t>ПЕРСПЕКТИВЫ РАЗВИТИЯ ПРАВОВОГО РЕГУЛИРОВАНИЯ</a:t>
            </a:r>
            <a:b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itchFamily="18" charset="0"/>
              </a:rPr>
            </a:b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cs typeface="Times New Roman" pitchFamily="18" charset="0"/>
              </a:rPr>
              <a:t>ПРОТИВОДЕЙСТВИЯ КОРРУПЦИИ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15642" y="1107831"/>
            <a:ext cx="9282776" cy="6957940"/>
          </a:xfrm>
          <a:prstGeom prst="roundRect">
            <a:avLst/>
          </a:prstGeom>
          <a:gradFill flip="none" rotWithShape="1">
            <a:gsLst>
              <a:gs pos="0">
                <a:srgbClr val="42454C">
                  <a:shade val="30000"/>
                  <a:satMod val="115000"/>
                  <a:alpha val="85000"/>
                </a:srgbClr>
              </a:gs>
              <a:gs pos="50000">
                <a:srgbClr val="42454C">
                  <a:shade val="67500"/>
                  <a:satMod val="115000"/>
                </a:srgbClr>
              </a:gs>
              <a:gs pos="100000">
                <a:srgbClr val="42454C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100" dirty="0">
                <a:solidFill>
                  <a:schemeClr val="tx1">
                    <a:lumMod val="95000"/>
                  </a:schemeClr>
                </a:solidFill>
              </a:rPr>
              <a:t>Обеспечение внедрения цифровых технологий в сферу обеспечения соблюдения антикоррупционных стандартов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100" dirty="0">
                <a:solidFill>
                  <a:schemeClr val="tx1">
                    <a:lumMod val="95000"/>
                  </a:schemeClr>
                </a:solidFill>
              </a:rPr>
              <a:t>Конвергенция правовых и этических регуляторов противодействия коррупции в корпоративной сфере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100" dirty="0">
                <a:solidFill>
                  <a:schemeClr val="tx1">
                    <a:lumMod val="95000"/>
                  </a:schemeClr>
                </a:solidFill>
              </a:rPr>
              <a:t>Система правовых гарантий по защите лиц, сообщающих о фактах коррупции в организациях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100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Гармонизация законодательства по противодействию коррупции с положениями законодательства в сфере ПОД/ФТ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100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Обеспечение внедрения </a:t>
            </a:r>
            <a:r>
              <a:rPr lang="ru-RU" sz="2100" dirty="0">
                <a:solidFill>
                  <a:schemeClr val="tx1">
                    <a:lumMod val="95000"/>
                  </a:schemeClr>
                </a:solidFill>
              </a:rPr>
              <a:t>новых программно-аналитических комплексов, позволяющих выявлять коррупциогенные факторы в широком массиве нормативных правовых актов</a:t>
            </a:r>
            <a:r>
              <a:rPr lang="ru-RU" sz="2100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100" dirty="0">
                <a:solidFill>
                  <a:schemeClr val="tx1">
                    <a:lumMod val="95000"/>
                  </a:schemeClr>
                </a:solidFill>
                <a:cs typeface="Times New Roman" pitchFamily="18" charset="0"/>
              </a:rPr>
              <a:t>Формирование Евразийской антикоррупционной стратегии как альтернативы западным антикоррупционным стандартам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ru-RU" sz="1600" dirty="0">
              <a:solidFill>
                <a:schemeClr val="tx1">
                  <a:lumMod val="9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955" y="1245783"/>
            <a:ext cx="765503" cy="9346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14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90878"/>
            <a:ext cx="13624560" cy="1590676"/>
          </a:xfrm>
        </p:spPr>
        <p:txBody>
          <a:bodyPr>
            <a:normAutofit fontScale="90000"/>
          </a:bodyPr>
          <a:lstStyle/>
          <a:p>
            <a:r>
              <a:rPr lang="ru-RU" sz="4400" b="1" dirty="0"/>
              <a:t>Создание Сетевого института непрерывного антикоррупционного образования (СИНАО)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976046"/>
            <a:ext cx="13210492" cy="5686803"/>
          </a:xfrm>
        </p:spPr>
        <p:txBody>
          <a:bodyPr>
            <a:normAutofit/>
          </a:bodyPr>
          <a:lstStyle/>
          <a:p>
            <a:r>
              <a:rPr lang="ru-RU" b="1" u="sng" dirty="0"/>
              <a:t>Основание:</a:t>
            </a:r>
            <a:r>
              <a:rPr lang="ru-RU" dirty="0"/>
              <a:t> Пунктом 1.1.1. Плана деятельности Министерства науки и высшего образования Российской Федерации на период с 2019 по 2024 год предусмотрено создание научно-образовательных центров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мирового уровня </a:t>
            </a:r>
            <a:r>
              <a:rPr lang="ru-RU" dirty="0"/>
              <a:t>на основе интеграции университетов и научных организаций и их кооперации с организациями, действующими в реальном секторе экономики.</a:t>
            </a:r>
          </a:p>
          <a:p>
            <a:r>
              <a:rPr lang="ru-RU" b="1" u="sng" dirty="0"/>
              <a:t>Предложение:</a:t>
            </a:r>
            <a:r>
              <a:rPr lang="ru-RU" b="1" dirty="0"/>
              <a:t> Создание Сетевого института</a:t>
            </a:r>
            <a:r>
              <a:rPr lang="ru-RU" dirty="0"/>
              <a:t> непрерывного антикоррупционного образования (СИНАО) – объединения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образовательных и научных организаций России и дружественных стран </a:t>
            </a:r>
            <a:r>
              <a:rPr lang="ru-RU" dirty="0"/>
              <a:t>с целью реализации совместных образовательных программ по противодействию коррупции (антикоррупционной деятельности).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50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-2092" t="-456" r="53138" b="456"/>
          <a:stretch/>
        </p:blipFill>
        <p:spPr>
          <a:xfrm>
            <a:off x="-318412" y="0"/>
            <a:ext cx="7871747" cy="82295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0"/>
          <p:cNvSpPr/>
          <p:nvPr/>
        </p:nvSpPr>
        <p:spPr>
          <a:xfrm>
            <a:off x="154144" y="286378"/>
            <a:ext cx="9514742" cy="120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33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СРАВНИТЕЛЬНО-ПРАВОВЫЕ ИССЛЕДОВАНИЯ </a:t>
            </a:r>
            <a:r>
              <a:rPr lang="ru-RU" sz="2000" dirty="0" err="1">
                <a:solidFill>
                  <a:schemeClr val="tx1">
                    <a:lumMod val="85000"/>
                  </a:schemeClr>
                </a:solidFill>
                <a:latin typeface="+mj-lt"/>
              </a:rPr>
              <a:t>ИЗиСП</a:t>
            </a:r>
            <a:endParaRPr lang="ru-RU" sz="2000" dirty="0">
              <a:solidFill>
                <a:schemeClr val="tx1">
                  <a:lumMod val="85000"/>
                </a:schemeClr>
              </a:solidFill>
              <a:latin typeface="+mj-lt"/>
            </a:endParaRPr>
          </a:p>
          <a:p>
            <a:pPr marL="0" indent="0" algn="just">
              <a:lnSpc>
                <a:spcPts val="3300"/>
              </a:lnSpc>
              <a:buNone/>
            </a:pPr>
            <a:r>
              <a:rPr lang="ru-RU" sz="2000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противодействия коррупции в России и Китае</a:t>
            </a:r>
            <a:endParaRPr lang="en-US" sz="2000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8783"/>
          <a:stretch/>
        </p:blipFill>
        <p:spPr>
          <a:xfrm>
            <a:off x="3226000" y="5021640"/>
            <a:ext cx="3676246" cy="261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010" t="7631" r="10230" b="8215"/>
          <a:stretch/>
        </p:blipFill>
        <p:spPr>
          <a:xfrm>
            <a:off x="7592349" y="1153624"/>
            <a:ext cx="2097273" cy="2990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60671" y="7671826"/>
            <a:ext cx="2283199" cy="306467"/>
          </a:xfrm>
          <a:prstGeom prst="roundRect">
            <a:avLst/>
          </a:prstGeom>
          <a:solidFill>
            <a:schemeClr val="bg2">
              <a:lumMod val="40000"/>
              <a:lumOff val="60000"/>
              <a:alpha val="7059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Roboto" panose="020B0604020202020204" charset="0"/>
                <a:ea typeface="Roboto" panose="020B0604020202020204" charset="0"/>
              </a:rPr>
              <a:t>г. Санкт-Петербург 2024 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8024" y="4642174"/>
            <a:ext cx="2283199" cy="306467"/>
          </a:xfrm>
          <a:prstGeom prst="roundRect">
            <a:avLst/>
          </a:prstGeom>
          <a:solidFill>
            <a:schemeClr val="bg2">
              <a:lumMod val="40000"/>
              <a:lumOff val="60000"/>
              <a:alpha val="7059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Roboto" panose="020B0604020202020204" charset="0"/>
                <a:ea typeface="Roboto" panose="020B0604020202020204" charset="0"/>
              </a:rPr>
              <a:t>г. Москва 2023 г.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8476" y="7691927"/>
            <a:ext cx="2283199" cy="306467"/>
          </a:xfrm>
          <a:prstGeom prst="roundRect">
            <a:avLst/>
          </a:prstGeom>
          <a:solidFill>
            <a:schemeClr val="bg2">
              <a:lumMod val="40000"/>
              <a:lumOff val="60000"/>
              <a:alpha val="7059"/>
            </a:schemeClr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Roboto" panose="020B0604020202020204" charset="0"/>
                <a:ea typeface="Roboto" panose="020B0604020202020204" charset="0"/>
              </a:rPr>
              <a:t>г. Москва 2025 г.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70" y="1605617"/>
            <a:ext cx="3172892" cy="3036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5" y="4143793"/>
            <a:ext cx="2616413" cy="348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5158" y="4507122"/>
            <a:ext cx="2172036" cy="2990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0880" y="212279"/>
            <a:ext cx="2079530" cy="2970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976" t="5594" r="9976" b="4419"/>
          <a:stretch/>
        </p:blipFill>
        <p:spPr>
          <a:xfrm>
            <a:off x="9981044" y="548555"/>
            <a:ext cx="2138690" cy="2990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8" y="1843126"/>
            <a:ext cx="1099337" cy="134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293" t="7886" r="9725" b="6263"/>
          <a:stretch/>
        </p:blipFill>
        <p:spPr bwMode="auto">
          <a:xfrm>
            <a:off x="10067094" y="4018860"/>
            <a:ext cx="2160795" cy="3023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3" t="3684" r="5928" b="3904"/>
          <a:stretch/>
        </p:blipFill>
        <p:spPr bwMode="auto">
          <a:xfrm>
            <a:off x="12473010" y="3550696"/>
            <a:ext cx="2057400" cy="2991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26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938" r="13664"/>
          <a:stretch/>
        </p:blipFill>
        <p:spPr>
          <a:xfrm>
            <a:off x="-60494" y="0"/>
            <a:ext cx="4029871" cy="82296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636" y="147202"/>
            <a:ext cx="10500246" cy="119282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</a:schemeClr>
                </a:solidFill>
              </a:rPr>
              <a:t>ЗАКОНОДАТЕЛЬНОЕ РЕГУЛИРОВАНИЕ</a:t>
            </a:r>
            <a:br>
              <a:rPr lang="ru-RU" sz="20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85000"/>
                  </a:schemeClr>
                </a:solidFill>
              </a:rPr>
              <a:t>ПРОТИВОДЕЙСТВИЯ КОРРУПЦИИ </a:t>
            </a:r>
            <a:br>
              <a:rPr lang="ru-RU" sz="20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85000"/>
                  </a:schemeClr>
                </a:solidFill>
              </a:rPr>
              <a:t>в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9377" y="1535009"/>
            <a:ext cx="10500247" cy="6376596"/>
          </a:xfrm>
          <a:prstGeom prst="roundRect">
            <a:avLst/>
          </a:prstGeom>
          <a:solidFill>
            <a:srgbClr val="42454C">
              <a:alpha val="93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/>
          <a:p>
            <a:pPr marL="625860" lvl="1" indent="-342900" algn="just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Базовый закон: </a:t>
            </a:r>
          </a:p>
          <a:p>
            <a:pPr marL="1174500" lvl="2" indent="-34290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Федеральный закон от 25 декабря 2008 г. № 273-ФЗ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/>
            </a:r>
            <a:br>
              <a:rPr lang="en-US" sz="20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</a:br>
            <a:r>
              <a:rPr lang="ru-RU" sz="20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«О противодействии коррупции»</a:t>
            </a:r>
            <a:endParaRPr lang="en-US" sz="2000" dirty="0">
              <a:solidFill>
                <a:schemeClr val="tx1">
                  <a:lumMod val="85000"/>
                </a:schemeClr>
              </a:solidFill>
              <a:ea typeface="Roboto" panose="020B0604020202020204" charset="0"/>
            </a:endParaRPr>
          </a:p>
          <a:p>
            <a:pPr marL="568710" lvl="1" indent="-28575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Специальные законы:</a:t>
            </a:r>
          </a:p>
          <a:p>
            <a:pPr marL="1117350" lvl="2" indent="-28575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Федеральный закон от 17 июля 2009 г. № 172-ФЗ «Об антикоррупционной экспертизе нормативных правовых актов и проектов нормативных правовых актов»</a:t>
            </a:r>
          </a:p>
          <a:p>
            <a:pPr marL="1117350" lvl="2" indent="-28575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Федеральный закон от 3 декабря 2012 г. № 230-ФЗ «О контроле за соответствием расходов лиц, замещающих государственные должности, и иных лиц их доходам»</a:t>
            </a:r>
          </a:p>
          <a:p>
            <a:pPr marL="1117350" lvl="2" indent="-28575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Федеральный закон от 7 мая 2013 г. № 79-ФЗ «О запрете отдельным категориям лиц открывать и иметь счета (вклады), хранить наличные денежные средства и ценности в иностранных банках, расположенных за пределами территории Российской Федерации, владеть и (или) пользоваться иностранными финансовыми инструментами»</a:t>
            </a:r>
          </a:p>
          <a:p>
            <a:pPr marL="1117350" lvl="2" indent="-285750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Законы субъектов Российской Федерации</a:t>
            </a:r>
            <a:r>
              <a:rPr lang="en-US" sz="18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 </a:t>
            </a:r>
            <a:r>
              <a:rPr lang="ru-RU" sz="1800" dirty="0">
                <a:solidFill>
                  <a:schemeClr val="tx1">
                    <a:lumMod val="85000"/>
                  </a:schemeClr>
                </a:solidFill>
                <a:ea typeface="Roboto" panose="020B0604020202020204" charset="0"/>
              </a:rPr>
              <a:t>о противодействии коррупции</a:t>
            </a:r>
          </a:p>
          <a:p>
            <a:pPr marL="831600" lvl="2" indent="0" algn="just">
              <a:lnSpc>
                <a:spcPct val="100000"/>
              </a:lnSpc>
              <a:spcBef>
                <a:spcPts val="1200"/>
              </a:spcBef>
              <a:buClr>
                <a:srgbClr val="7030A0"/>
              </a:buClr>
              <a:buNone/>
            </a:pPr>
            <a:endParaRPr lang="en-US" sz="1400" dirty="0">
              <a:solidFill>
                <a:schemeClr val="bg1">
                  <a:lumMod val="75000"/>
                  <a:lumOff val="25000"/>
                </a:schemeClr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2" y="199984"/>
            <a:ext cx="2080086" cy="3111453"/>
          </a:xfrm>
          <a:prstGeom prst="rect">
            <a:avLst/>
          </a:prstGeom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4042904" y="7791450"/>
            <a:ext cx="426720" cy="438150"/>
          </a:xfrm>
        </p:spPr>
        <p:txBody>
          <a:bodyPr/>
          <a:lstStyle/>
          <a:p>
            <a:fld id="{48F63A3B-78C7-47BE-AE5E-E10140E04643}" type="slidenum">
              <a:rPr lang="en-US" sz="1600" smtClean="0"/>
              <a:t>4</a:t>
            </a:fld>
            <a:endParaRPr lang="en-US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7570" y="1881422"/>
            <a:ext cx="993734" cy="12132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3" y="2206673"/>
            <a:ext cx="2080086" cy="29355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9"/>
          <a:stretch/>
        </p:blipFill>
        <p:spPr>
          <a:xfrm>
            <a:off x="1370708" y="4546108"/>
            <a:ext cx="2480558" cy="352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0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38578" y="245918"/>
            <a:ext cx="13591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ДИНАМИКА ВНЕСЕННЫХ ИЗМЕНЕНИЙ В ФЕДЕРАЛЬНЫЕ ЗАКОНЫ: </a:t>
            </a:r>
          </a:p>
          <a:p>
            <a:pPr lvl="0" algn="ctr"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№ 273-ФЗ «О противодействии коррупции» и № 230-ФЗ «О контроле за соответствием расходов лиц, замещающих государственные должности, и иных лиц их доходам»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latin typeface="Times New Roman"/>
              </a:rPr>
              <a:t>                                                                                 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(2010-2025 гг.)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5" y="202885"/>
            <a:ext cx="822838" cy="100468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11226645" y="7774204"/>
            <a:ext cx="3291840" cy="438150"/>
          </a:xfrm>
        </p:spPr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228600" y="1478858"/>
          <a:ext cx="1417320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1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947" y="-279031"/>
            <a:ext cx="4676037" cy="887439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2960294"/>
              </p:ext>
            </p:extLst>
          </p:nvPr>
        </p:nvGraphicFramePr>
        <p:xfrm>
          <a:off x="100443" y="590885"/>
          <a:ext cx="14183370" cy="7638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0100" y="121165"/>
            <a:ext cx="130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ШЕСТЬ УКРУПНЕННЫХ ГРУПП НОВЕЛЛ АНТИКОРРУПЦИОННОГО ЗАКОНОДАТЕЛЬСТВА </a:t>
            </a:r>
            <a:r>
              <a:rPr lang="ru-RU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(2009-2025 гг.)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6217" y="6840849"/>
            <a:ext cx="993734" cy="1213209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413666" y="1251034"/>
            <a:ext cx="663114" cy="307127"/>
          </a:xfrm>
          <a:prstGeom prst="rightArrow">
            <a:avLst/>
          </a:prstGeom>
          <a:gradFill flip="none" rotWithShape="1">
            <a:gsLst>
              <a:gs pos="0">
                <a:srgbClr val="F5E589">
                  <a:shade val="30000"/>
                  <a:satMod val="115000"/>
                </a:srgbClr>
              </a:gs>
              <a:gs pos="50000">
                <a:srgbClr val="F5E589">
                  <a:shade val="67500"/>
                  <a:satMod val="115000"/>
                </a:srgbClr>
              </a:gs>
              <a:gs pos="100000">
                <a:srgbClr val="F5E589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463" y="2433470"/>
            <a:ext cx="682811" cy="34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954" y="3618843"/>
            <a:ext cx="682811" cy="34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259" y="4877360"/>
            <a:ext cx="682811" cy="341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4665" y="6122828"/>
            <a:ext cx="682811" cy="341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324" y="7297309"/>
            <a:ext cx="682811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3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431" y="255621"/>
            <a:ext cx="8363306" cy="997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+mj-lt"/>
                <a:ea typeface="IBM Plex Sans Medium" pitchFamily="34" charset="-122"/>
                <a:cs typeface="IBM Plex Sans Medium" pitchFamily="34" charset="-120"/>
              </a:rPr>
              <a:t>ВЛИЯНИЕ ФЕДЕРАЛЬНОГО ЗАКОНА </a:t>
            </a:r>
            <a:endParaRPr lang="ru-RU" sz="2400" dirty="0">
              <a:solidFill>
                <a:schemeClr val="tx1">
                  <a:lumMod val="85000"/>
                </a:schemeClr>
              </a:solidFill>
              <a:latin typeface="+mj-lt"/>
              <a:ea typeface="IBM Plex Sans Medium" pitchFamily="34" charset="-122"/>
              <a:cs typeface="IBM Plex Sans Medium" pitchFamily="34" charset="-120"/>
            </a:endParaRPr>
          </a:p>
          <a:p>
            <a:pPr marL="0" indent="0" algn="ctr">
              <a:lnSpc>
                <a:spcPts val="34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</a:schemeClr>
                </a:solidFill>
                <a:latin typeface="+mj-lt"/>
                <a:ea typeface="IBM Plex Sans Medium" pitchFamily="34" charset="-122"/>
                <a:cs typeface="IBM Plex Sans Medium" pitchFamily="34" charset="-120"/>
              </a:rPr>
              <a:t>«О ПРОТИВОДЕЙСТВИИ КОРРУПЦИИ»</a:t>
            </a:r>
            <a:endParaRPr lang="en-US" sz="2400" dirty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301088" y="1300509"/>
            <a:ext cx="8777622" cy="1265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Положения Федерального закона «О противодействии коррупции» с момента его принятия были системно перенесены в более чем 390 других федеральных законов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241142" y="2661291"/>
            <a:ext cx="4304258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государственной гражданской службе РФ»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84748" y="2990840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19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241142" y="3489280"/>
            <a:ext cx="3586401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банках и банковской деятельности»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01088" y="3788116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14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5114425" y="2677575"/>
            <a:ext cx="3072884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муниципальной службе в РФ»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5104758" y="2950757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13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284748" y="4277969"/>
            <a:ext cx="3727371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прокуратуре Российской Федерации»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281922" y="4663886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11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 10"/>
          <p:cNvSpPr/>
          <p:nvPr/>
        </p:nvSpPr>
        <p:spPr>
          <a:xfrm>
            <a:off x="5073132" y="3467313"/>
            <a:ext cx="3623905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службе в органах внутренних дел...»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5114425" y="3772611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11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Text 14"/>
          <p:cNvSpPr/>
          <p:nvPr/>
        </p:nvSpPr>
        <p:spPr>
          <a:xfrm>
            <a:off x="281044" y="5343292"/>
            <a:ext cx="3358872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службе в </a:t>
            </a:r>
            <a:r>
              <a:rPr lang="en-US" sz="1600" dirty="0" err="1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таможенных</a:t>
            </a: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 </a:t>
            </a:r>
            <a:r>
              <a:rPr lang="en-US" sz="1600" dirty="0" err="1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органах</a:t>
            </a:r>
            <a:r>
              <a:rPr lang="ru-RU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 РФ</a:t>
            </a: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»</a:t>
            </a:r>
            <a:endParaRPr lang="en-US" sz="1600" dirty="0"/>
          </a:p>
        </p:txBody>
      </p:sp>
      <p:sp>
        <p:nvSpPr>
          <p:cNvPr id="24" name="Text 15"/>
          <p:cNvSpPr/>
          <p:nvPr/>
        </p:nvSpPr>
        <p:spPr>
          <a:xfrm>
            <a:off x="244256" y="5675460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10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 16"/>
          <p:cNvSpPr/>
          <p:nvPr/>
        </p:nvSpPr>
        <p:spPr>
          <a:xfrm>
            <a:off x="5052343" y="4335279"/>
            <a:ext cx="4083368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ФЗ «О воинской обязанности и </a:t>
            </a:r>
            <a:r>
              <a:rPr lang="en-US" sz="1600" dirty="0" err="1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военной</a:t>
            </a: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 </a:t>
            </a:r>
            <a:endParaRPr lang="ru-RU" sz="1600" dirty="0">
              <a:solidFill>
                <a:srgbClr val="D4D4D1"/>
              </a:solidFill>
              <a:ea typeface="IBM Plex Sans Medium" pitchFamily="34" charset="-122"/>
              <a:cs typeface="IBM Plex Sans Medium" pitchFamily="34" charset="-120"/>
            </a:endParaRPr>
          </a:p>
          <a:p>
            <a:pPr algn="l">
              <a:lnSpc>
                <a:spcPts val="1700"/>
              </a:lnSpc>
            </a:pPr>
            <a:r>
              <a:rPr lang="ru-RU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     </a:t>
            </a:r>
            <a:r>
              <a:rPr lang="en-US" sz="1600" dirty="0" err="1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службе</a:t>
            </a: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»</a:t>
            </a:r>
            <a:endParaRPr lang="en-US" sz="1600" dirty="0"/>
          </a:p>
        </p:txBody>
      </p:sp>
      <p:sp>
        <p:nvSpPr>
          <p:cNvPr id="27" name="Text 17"/>
          <p:cNvSpPr/>
          <p:nvPr/>
        </p:nvSpPr>
        <p:spPr>
          <a:xfrm>
            <a:off x="5114425" y="4831393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10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 18"/>
          <p:cNvSpPr/>
          <p:nvPr/>
        </p:nvSpPr>
        <p:spPr>
          <a:xfrm>
            <a:off x="5064791" y="5352710"/>
            <a:ext cx="3873038" cy="868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latin typeface="Angsana New" panose="02020603050405020304" pitchFamily="18" charset="-34"/>
                <a:ea typeface="IBM Plex Sans Medium" pitchFamily="34" charset="-122"/>
                <a:cs typeface="Angsana New" panose="02020603050405020304" pitchFamily="18" charset="-34"/>
              </a:rPr>
              <a:t>ФЗ «О </a:t>
            </a:r>
            <a:r>
              <a:rPr lang="en-US" sz="1600" dirty="0" err="1">
                <a:solidFill>
                  <a:srgbClr val="D4D4D1"/>
                </a:solidFill>
                <a:latin typeface="Angsana New" panose="02020603050405020304" pitchFamily="18" charset="-34"/>
                <a:ea typeface="IBM Plex Sans Medium" pitchFamily="34" charset="-122"/>
                <a:cs typeface="Angsana New" panose="02020603050405020304" pitchFamily="18" charset="-34"/>
              </a:rPr>
              <a:t>противодействии</a:t>
            </a:r>
            <a:r>
              <a:rPr lang="en-US" sz="1600" dirty="0">
                <a:solidFill>
                  <a:srgbClr val="D4D4D1"/>
                </a:solidFill>
                <a:latin typeface="Angsana New" panose="02020603050405020304" pitchFamily="18" charset="-34"/>
                <a:ea typeface="IBM Plex Sans Medium" pitchFamily="34" charset="-122"/>
                <a:cs typeface="Angsana New" panose="02020603050405020304" pitchFamily="18" charset="-34"/>
              </a:rPr>
              <a:t> </a:t>
            </a:r>
            <a:r>
              <a:rPr lang="en-US" sz="1600" dirty="0" err="1">
                <a:solidFill>
                  <a:srgbClr val="D4D4D1"/>
                </a:solidFill>
                <a:latin typeface="Angsana New" panose="02020603050405020304" pitchFamily="18" charset="-34"/>
                <a:ea typeface="IBM Plex Sans Medium" pitchFamily="34" charset="-122"/>
                <a:cs typeface="Angsana New" panose="02020603050405020304" pitchFamily="18" charset="-34"/>
              </a:rPr>
              <a:t>легализации</a:t>
            </a:r>
            <a:r>
              <a:rPr lang="ru-RU" sz="1600" dirty="0">
                <a:solidFill>
                  <a:srgbClr val="D4D4D1"/>
                </a:solidFill>
                <a:ea typeface="IBM Plex Sans Medium" pitchFamily="34" charset="-122"/>
                <a:cs typeface="Angsana New" panose="02020603050405020304" pitchFamily="18" charset="-34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ru-RU" sz="1600" dirty="0">
                <a:cs typeface="Angsana New" panose="02020603050405020304" pitchFamily="18" charset="-34"/>
              </a:rPr>
              <a:t>(отмыванию) доходов,  полученных </a:t>
            </a:r>
          </a:p>
          <a:p>
            <a:pPr>
              <a:lnSpc>
                <a:spcPts val="1700"/>
              </a:lnSpc>
            </a:pPr>
            <a:r>
              <a:rPr lang="ru-RU" sz="1600" dirty="0">
                <a:cs typeface="Angsana New" panose="02020603050405020304" pitchFamily="18" charset="-34"/>
              </a:rPr>
              <a:t>преступным путем, и финансированию</a:t>
            </a:r>
          </a:p>
          <a:p>
            <a:pPr>
              <a:lnSpc>
                <a:spcPts val="1700"/>
              </a:lnSpc>
            </a:pPr>
            <a:r>
              <a:rPr lang="ru-RU" sz="1600" dirty="0">
                <a:cs typeface="Angsana New" panose="02020603050405020304" pitchFamily="18" charset="-34"/>
              </a:rPr>
              <a:t> терроризма</a:t>
            </a:r>
            <a:r>
              <a:rPr lang="en-US" sz="1600" dirty="0">
                <a:solidFill>
                  <a:srgbClr val="D4D4D1"/>
                </a:solidFill>
                <a:latin typeface="Angsana New" panose="02020603050405020304" pitchFamily="18" charset="-34"/>
                <a:ea typeface="IBM Plex Sans Medium" pitchFamily="34" charset="-122"/>
                <a:cs typeface="Angsana New" panose="02020603050405020304" pitchFamily="18" charset="-34"/>
              </a:rPr>
              <a:t>...»</a:t>
            </a:r>
            <a:endParaRPr lang="en-US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0" name="Text 19"/>
          <p:cNvSpPr/>
          <p:nvPr/>
        </p:nvSpPr>
        <p:spPr>
          <a:xfrm>
            <a:off x="5073132" y="6373791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8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 22"/>
          <p:cNvSpPr/>
          <p:nvPr/>
        </p:nvSpPr>
        <p:spPr>
          <a:xfrm>
            <a:off x="220005" y="6075882"/>
            <a:ext cx="3434834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 algn="l">
              <a:lnSpc>
                <a:spcPts val="17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D4D4D1"/>
                </a:solidFill>
                <a:ea typeface="IBM Plex Sans Medium" pitchFamily="34" charset="-122"/>
                <a:cs typeface="IBM Plex Sans Medium" pitchFamily="34" charset="-120"/>
              </a:rPr>
              <a:t>Трудовой кодекс Российской Федерации</a:t>
            </a:r>
            <a:endParaRPr lang="en-US" sz="1600" dirty="0"/>
          </a:p>
        </p:txBody>
      </p:sp>
      <p:sp>
        <p:nvSpPr>
          <p:cNvPr id="36" name="Text 23"/>
          <p:cNvSpPr/>
          <p:nvPr/>
        </p:nvSpPr>
        <p:spPr>
          <a:xfrm>
            <a:off x="293850" y="6369461"/>
            <a:ext cx="426065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Изменений: </a:t>
            </a: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Roboto" pitchFamily="34" charset="-122"/>
                <a:cs typeface="Roboto" pitchFamily="34" charset="-120"/>
              </a:rPr>
              <a:t>8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AutoShape 2" descr="Image search result"/>
          <p:cNvSpPr>
            <a:spLocks noChangeAspect="1" noChangeArrowheads="1"/>
          </p:cNvSpPr>
          <p:nvPr/>
        </p:nvSpPr>
        <p:spPr bwMode="auto">
          <a:xfrm>
            <a:off x="155575" y="-174171"/>
            <a:ext cx="334508" cy="33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" y="83479"/>
            <a:ext cx="992174" cy="121265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221BC55F-1D60-46F3-91C3-1B22AB695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56" y="845377"/>
            <a:ext cx="5315332" cy="706684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C9BA21C-B8B1-4BAF-A9D0-84BE76488B81}"/>
              </a:ext>
            </a:extLst>
          </p:cNvPr>
          <p:cNvSpPr/>
          <p:nvPr/>
        </p:nvSpPr>
        <p:spPr>
          <a:xfrm>
            <a:off x="1043015" y="6989434"/>
            <a:ext cx="9641469" cy="57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4">
              <a:lnSpc>
                <a:spcPts val="3900"/>
              </a:lnSpc>
            </a:pPr>
            <a:r>
              <a:rPr lang="ru-RU" sz="3200" u="sng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IBM Plex Sans Medium" pitchFamily="34" charset="-122"/>
                <a:cs typeface="IBM Plex Sans Medium" pitchFamily="34" charset="-120"/>
              </a:rPr>
              <a:t>М  Е  Т  А  Н  О  Р  М  А  Ц  И  Я</a:t>
            </a:r>
            <a:endParaRPr lang="en-US" sz="3200" u="sng" dirty="0">
              <a:solidFill>
                <a:schemeClr val="accent5">
                  <a:lumMod val="20000"/>
                  <a:lumOff val="80000"/>
                </a:schemeClr>
              </a:solidFill>
              <a:latin typeface="Arial Black" panose="020B0A04020102020204" pitchFamily="34" charset="0"/>
              <a:ea typeface="IBM Plex Sans Medium" pitchFamily="34" charset="-122"/>
              <a:cs typeface="IBM Plex Sans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563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820" y="279609"/>
            <a:ext cx="823031" cy="1005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6144" y="1285536"/>
            <a:ext cx="123860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b="1" dirty="0"/>
              <a:t>это перенос или заимствование правовых норм, институтов из других отраслей права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</a:rPr>
              <a:t>  с их адаптацией для целей ФЗ «О противодействии коррупции» </a:t>
            </a: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создает кросс-отраслевой правовой антикоррупционный массив, включающий: </a:t>
            </a:r>
          </a:p>
          <a:p>
            <a:pPr marL="742950" lvl="1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гражданско-правовые средства: неосновательное обогащение (гл. 60 ГК РФ: ст. 1102–1109), иски об обращении в доход государства коррупционного имущества (гражданско- и гражданско-процессуальные нормы) и др.</a:t>
            </a:r>
          </a:p>
          <a:p>
            <a:pPr marL="742950" lvl="1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>
                    <a:lumMod val="85000"/>
                  </a:schemeClr>
                </a:solidFill>
              </a:rPr>
              <a:t>акты со «самостоятельной» антикоррупционной составляющей: 58‑ФЗ (система госслужбы), 79‑ФЗ (государственная гражданская служба), 25‑ФЗ (муниципальная служба), 149‑ФЗ (информация), 59‑ФЗ (обращения граждан), 77‑ФЗ (парламентский контроль); 115‑ФЗ (ПОД/ФТ) — пресечение легализации коррупционных доходов как следствия коррупции.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8769" y="523608"/>
            <a:ext cx="10709983" cy="43088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200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ТРАНСФЕРТ ПРАВА В АНТИКОРРУПЦИОННОМ РЕГУЛИРОВАНИИ 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1E567BE-F550-4A7E-8ACC-659DEF65509D}"/>
              </a:ext>
            </a:extLst>
          </p:cNvPr>
          <p:cNvSpPr/>
          <p:nvPr/>
        </p:nvSpPr>
        <p:spPr>
          <a:xfrm>
            <a:off x="836144" y="5034214"/>
            <a:ext cx="12386080" cy="230832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особая форма правовой диффузии и адаптации, при которых существующие институты и нормы, прошедшие длительную эволюцию и закрепленные в стабильных правовых отношениях, перенимаются и трансформируются под новые задачи и контексты. Этот процесс обусловлен необходимостью эффективности и быстроты формирования новых правовых стандартов, а также желанием сохранить преемственность и легитимность традиционных правовых институтов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08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820" y="279609"/>
            <a:ext cx="823031" cy="1005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549" y="295970"/>
            <a:ext cx="123860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b="1" dirty="0"/>
              <a:t>Повышение размера максимальной стоимости подарка в ст. 575 ГК РФ</a:t>
            </a: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- 10 </a:t>
            </a:r>
            <a:r>
              <a:rPr lang="ru-RU" sz="2400" b="1" dirty="0" err="1">
                <a:solidFill>
                  <a:schemeClr val="tx1">
                    <a:lumMod val="85000"/>
                  </a:schemeClr>
                </a:solidFill>
              </a:rPr>
              <a:t>тыс</a:t>
            </a:r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tx1">
                    <a:lumMod val="85000"/>
                  </a:schemeClr>
                </a:solidFill>
              </a:rPr>
              <a:t>руб</a:t>
            </a:r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 для соцработников и сферы образования</a:t>
            </a: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- 5 </a:t>
            </a:r>
            <a:r>
              <a:rPr lang="ru-RU" sz="2400" b="1" dirty="0" err="1">
                <a:solidFill>
                  <a:schemeClr val="tx1">
                    <a:lumMod val="85000"/>
                  </a:schemeClr>
                </a:solidFill>
              </a:rPr>
              <a:t>тыс</a:t>
            </a:r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 для всех </a:t>
            </a:r>
            <a:endParaRPr lang="ru-RU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6232" y="287121"/>
            <a:ext cx="2653290" cy="43088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200" dirty="0">
                <a:solidFill>
                  <a:schemeClr val="tx1">
                    <a:lumMod val="85000"/>
                  </a:schemeClr>
                </a:solidFill>
                <a:latin typeface="+mj-lt"/>
              </a:rPr>
              <a:t>Законопроекты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3" y="2172039"/>
            <a:ext cx="1424353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b="1" dirty="0"/>
              <a:t>Подарок – приближать к нематериальным (неотчуждаемым) благам. Он не должен иметь экономического содержания, изначально введенный в хозяйственный оборот, в процессе дарения - терять эту связь окончательно. Подарок – это знак внимания, благодарность, </a:t>
            </a:r>
            <a:r>
              <a:rPr lang="ru-RU" sz="2400" b="1" dirty="0" err="1"/>
              <a:t>уважаемость</a:t>
            </a:r>
            <a:r>
              <a:rPr lang="ru-RU" sz="2400" b="1" dirty="0"/>
              <a:t>, как нематериальный объект регулирования. </a:t>
            </a: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Подарок - вещь, которая должна доставить удовольствие получателю. А не материальную выгоду.</a:t>
            </a: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/>
              <a:t>Оценка стоимости подарка – это уже его экономика, часть «рыночных» отношений. </a:t>
            </a:r>
            <a:endParaRPr lang="ru-RU" sz="2400" b="1" dirty="0">
              <a:solidFill>
                <a:schemeClr val="tx1">
                  <a:lumMod val="85000"/>
                </a:schemeClr>
              </a:solidFill>
            </a:endParaRPr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Запрет дарения денег, ценных бумаг, сертификатов и т.п.</a:t>
            </a:r>
            <a:r>
              <a:rPr lang="ru-RU" sz="2400" dirty="0"/>
              <a:t> Подарки, обладающие ликвидностью</a:t>
            </a:r>
            <a:endParaRPr lang="ru-RU" sz="2400" b="1" dirty="0">
              <a:solidFill>
                <a:schemeClr val="tx1">
                  <a:lumMod val="85000"/>
                </a:schemeClr>
              </a:solidFill>
            </a:endParaRPr>
          </a:p>
          <a:p>
            <a:endParaRPr lang="ru-RU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Сфера образования. </a:t>
            </a:r>
          </a:p>
          <a:p>
            <a:r>
              <a:rPr lang="ru-RU" sz="2400" dirty="0"/>
              <a:t>Каждое образовательное учреждение самостоятельно определяет примерный перечень допустимых подарков, учитывая местные традиции, обычаи и культурные особенности. </a:t>
            </a:r>
            <a:endParaRPr lang="ru-RU" sz="2400" b="1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ru-RU" sz="2400" b="1" dirty="0">
                <a:solidFill>
                  <a:schemeClr val="tx1">
                    <a:lumMod val="85000"/>
                  </a:schemeClr>
                </a:solidFill>
              </a:rPr>
              <a:t>С</a:t>
            </a:r>
            <a:r>
              <a:rPr lang="ru-RU" sz="2400" b="1" dirty="0"/>
              <a:t>оздать альтернативные формы выражения благодарности:</a:t>
            </a:r>
            <a:endParaRPr lang="ru-RU" sz="2400" dirty="0"/>
          </a:p>
          <a:p>
            <a:r>
              <a:rPr lang="ru-RU" sz="2400" b="1" dirty="0"/>
              <a:t>   - Поощрять учеников выражать признательность устно, через письма или публичные слова, что способствует сохранению профессиональной этики.</a:t>
            </a:r>
            <a:endParaRPr lang="ru-RU" sz="2400" dirty="0"/>
          </a:p>
          <a:p>
            <a:pPr marL="285750" indent="-285750" algn="just">
              <a:spcBef>
                <a:spcPts val="12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56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Другая 1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2487</TotalTime>
  <Words>2240</Words>
  <Application>Microsoft Office PowerPoint</Application>
  <PresentationFormat>Произвольный</PresentationFormat>
  <Paragraphs>300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Arial</vt:lpstr>
      <vt:lpstr>Times New Roman</vt:lpstr>
      <vt:lpstr>IBM Plex Sans Medium</vt:lpstr>
      <vt:lpstr>Georgia</vt:lpstr>
      <vt:lpstr>Courier New</vt:lpstr>
      <vt:lpstr>Roboto</vt:lpstr>
      <vt:lpstr>SimSun</vt:lpstr>
      <vt:lpstr>Calibri</vt:lpstr>
      <vt:lpstr>Wingdings</vt:lpstr>
      <vt:lpstr>Arial Black</vt:lpstr>
      <vt:lpstr>Angsana New</vt:lpstr>
      <vt:lpstr>Office Theme</vt:lpstr>
      <vt:lpstr>1_Office Theme</vt:lpstr>
      <vt:lpstr>Презентация PowerPoint</vt:lpstr>
      <vt:lpstr>АНТИКОРРУПЦИОННЫЕ ИССЛЕДОВАНИЯ ИЗиСП</vt:lpstr>
      <vt:lpstr>Презентация PowerPoint</vt:lpstr>
      <vt:lpstr>ЗАКОНОДАТЕЛЬНОЕ РЕГУЛИРОВАНИЕ ПРОТИВОДЕЙСТВИЯ КОРРУПЦИИ  в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Цели передачи незаконного вознаграждения: </vt:lpstr>
      <vt:lpstr>НОВЫЙ состав преступления – «Коммерческое (хозяйственное) покровительство»</vt:lpstr>
      <vt:lpstr>Презентация PowerPoint</vt:lpstr>
      <vt:lpstr>Антикоррупционный профиль сотрудника правоохранительного органа</vt:lpstr>
      <vt:lpstr> Обязанности юридического лица по принятию мер предупреждения коррупции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законодательства о противодействии коррупции</vt:lpstr>
      <vt:lpstr>ПЕРСПЕКТИВЫ РАЗВИТИЯ ПРАВОВОГО РЕГУЛИРОВАНИЯ ПРОТИВОДЕЙСТВИЯ КОРРУПЦИИ</vt:lpstr>
      <vt:lpstr>Создание Сетевого института непрерывного антикоррупционного образования (СИНАО)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Отдел проблем противодействия коррупции2</dc:creator>
  <cp:lastModifiedBy>Романов Анатолий Владимирович</cp:lastModifiedBy>
  <cp:revision>349</cp:revision>
  <dcterms:created xsi:type="dcterms:W3CDTF">2025-08-01T11:19:04Z</dcterms:created>
  <dcterms:modified xsi:type="dcterms:W3CDTF">2025-12-24T08:01:08Z</dcterms:modified>
</cp:coreProperties>
</file>