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5" r:id="rId2"/>
    <p:sldId id="273" r:id="rId3"/>
    <p:sldId id="274" r:id="rId4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3580"/>
    <a:srgbClr val="161349"/>
    <a:srgbClr val="3F8F4A"/>
    <a:srgbClr val="837E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72" autoAdjust="0"/>
    <p:restoredTop sz="91773" autoAdjust="0"/>
  </p:normalViewPr>
  <p:slideViewPr>
    <p:cSldViewPr>
      <p:cViewPr>
        <p:scale>
          <a:sx n="100" d="100"/>
          <a:sy n="100" d="100"/>
        </p:scale>
        <p:origin x="-1980" y="-24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2160" b="1" i="0" u="none" strike="noStrike" baseline="0" dirty="0" smtClean="0">
                <a:effectLst/>
              </a:rPr>
              <a:t>Количество поступивших обращений за 9 месяцев 2025 года</a:t>
            </a:r>
            <a:endParaRPr lang="ru-RU" dirty="0"/>
          </a:p>
        </c:rich>
      </c:tx>
      <c:layout>
        <c:manualLayout>
          <c:xMode val="edge"/>
          <c:yMode val="edge"/>
          <c:x val="0.11479166666666667"/>
          <c:y val="7.4074074074074077E-3"/>
        </c:manualLayout>
      </c:layout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Лист1!$C$1</c:f>
              <c:strCache>
                <c:ptCount val="1"/>
                <c:pt idx="0">
                  <c:v>2024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100">
                    <a:latin typeface="Calibri" panose="020F0502020204030204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Лист1!$A$2:$A$16</c:f>
              <c:strCache>
                <c:ptCount val="15"/>
                <c:pt idx="0">
                  <c:v>Обращения по вопросам, не относящимся к компетенции Минюста России</c:v>
                </c:pt>
                <c:pt idx="1">
                  <c:v>Обращения по иным вопросам деятельности Минюста России</c:v>
                </c:pt>
                <c:pt idx="2">
                  <c:v>Обращения по вопросам деятельности судебно-экспертных учреждений Минюста России</c:v>
                </c:pt>
                <c:pt idx="3">
                  <c:v>Обращения по вопросам деятельности органов ЗАГС</c:v>
                </c:pt>
                <c:pt idx="4">
                  <c:v>Обращения по вопросам адвокатуры и бесплатной правовой помощи</c:v>
                </c:pt>
                <c:pt idx="5">
                  <c:v>Обращения по вопросам нотариальной деятельности</c:v>
                </c:pt>
                <c:pt idx="6">
                  <c:v>Обращения по вопросам деятельности некоммерческих организаций</c:v>
                </c:pt>
                <c:pt idx="7">
                  <c:v>Обращения по вопросам деятельности иностранных агентов</c:v>
                </c:pt>
                <c:pt idx="8">
                  <c:v>Обращения по вопросам законодательства субъектов Российской Федерации и местного самоуправления</c:v>
                </c:pt>
                <c:pt idx="9">
                  <c:v>Обращения по федеральному законодательству</c:v>
                </c:pt>
                <c:pt idx="10">
                  <c:v>Обращения по вопросам международного права</c:v>
                </c:pt>
                <c:pt idx="11">
                  <c:v>Обращения по вопросам деятельности ФССП России</c:v>
                </c:pt>
                <c:pt idx="12">
                  <c:v>Обращения по вопросам деятельности ФСИН России</c:v>
                </c:pt>
                <c:pt idx="13">
                  <c:v>Обращения по вопросам кадровой работы </c:v>
                </c:pt>
                <c:pt idx="14">
                  <c:v>Обращения по вопросам государственной регистрации ведомственных нормативных правовых актов</c:v>
                </c:pt>
              </c:strCache>
            </c:strRef>
          </c:cat>
          <c:val>
            <c:numRef>
              <c:f>Лист1!$B$2:$B$16</c:f>
              <c:numCache>
                <c:formatCode>General</c:formatCode>
                <c:ptCount val="15"/>
                <c:pt idx="0">
                  <c:v>6687</c:v>
                </c:pt>
                <c:pt idx="1">
                  <c:v>4175</c:v>
                </c:pt>
                <c:pt idx="2">
                  <c:v>4454</c:v>
                </c:pt>
                <c:pt idx="3">
                  <c:v>1230</c:v>
                </c:pt>
                <c:pt idx="4">
                  <c:v>2664</c:v>
                </c:pt>
                <c:pt idx="5">
                  <c:v>2123</c:v>
                </c:pt>
                <c:pt idx="6">
                  <c:v>4394</c:v>
                </c:pt>
                <c:pt idx="7">
                  <c:v>2544</c:v>
                </c:pt>
                <c:pt idx="8">
                  <c:v>489</c:v>
                </c:pt>
                <c:pt idx="9">
                  <c:v>4296</c:v>
                </c:pt>
                <c:pt idx="10">
                  <c:v>4643</c:v>
                </c:pt>
                <c:pt idx="11">
                  <c:v>4057</c:v>
                </c:pt>
                <c:pt idx="12">
                  <c:v>4885</c:v>
                </c:pt>
                <c:pt idx="13">
                  <c:v>379</c:v>
                </c:pt>
                <c:pt idx="14">
                  <c:v>487</c:v>
                </c:pt>
              </c:numCache>
            </c:numRef>
          </c:val>
        </c:ser>
        <c:ser>
          <c:idx val="1"/>
          <c:order val="1"/>
          <c:tx>
            <c:strRef>
              <c:f>Лист1!$B$1</c:f>
              <c:strCache>
                <c:ptCount val="1"/>
                <c:pt idx="0">
                  <c:v>2025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100">
                    <a:latin typeface="Calibri" panose="020F0502020204030204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Лист1!$A$2:$A$16</c:f>
              <c:strCache>
                <c:ptCount val="15"/>
                <c:pt idx="0">
                  <c:v>Обращения по вопросам, не относящимся к компетенции Минюста России</c:v>
                </c:pt>
                <c:pt idx="1">
                  <c:v>Обращения по иным вопросам деятельности Минюста России</c:v>
                </c:pt>
                <c:pt idx="2">
                  <c:v>Обращения по вопросам деятельности судебно-экспертных учреждений Минюста России</c:v>
                </c:pt>
                <c:pt idx="3">
                  <c:v>Обращения по вопросам деятельности органов ЗАГС</c:v>
                </c:pt>
                <c:pt idx="4">
                  <c:v>Обращения по вопросам адвокатуры и бесплатной правовой помощи</c:v>
                </c:pt>
                <c:pt idx="5">
                  <c:v>Обращения по вопросам нотариальной деятельности</c:v>
                </c:pt>
                <c:pt idx="6">
                  <c:v>Обращения по вопросам деятельности некоммерческих организаций</c:v>
                </c:pt>
                <c:pt idx="7">
                  <c:v>Обращения по вопросам деятельности иностранных агентов</c:v>
                </c:pt>
                <c:pt idx="8">
                  <c:v>Обращения по вопросам законодательства субъектов Российской Федерации и местного самоуправления</c:v>
                </c:pt>
                <c:pt idx="9">
                  <c:v>Обращения по федеральному законодательству</c:v>
                </c:pt>
                <c:pt idx="10">
                  <c:v>Обращения по вопросам международного права</c:v>
                </c:pt>
                <c:pt idx="11">
                  <c:v>Обращения по вопросам деятельности ФССП России</c:v>
                </c:pt>
                <c:pt idx="12">
                  <c:v>Обращения по вопросам деятельности ФСИН России</c:v>
                </c:pt>
                <c:pt idx="13">
                  <c:v>Обращения по вопросам кадровой работы </c:v>
                </c:pt>
                <c:pt idx="14">
                  <c:v>Обращения по вопросам государственной регистрации ведомственных нормативных правовых актов</c:v>
                </c:pt>
              </c:strCache>
            </c:strRef>
          </c:cat>
          <c:val>
            <c:numRef>
              <c:f>Лист1!$C$2:$C$16</c:f>
              <c:numCache>
                <c:formatCode>General</c:formatCode>
                <c:ptCount val="15"/>
                <c:pt idx="0">
                  <c:v>6371</c:v>
                </c:pt>
                <c:pt idx="1">
                  <c:v>3599</c:v>
                </c:pt>
                <c:pt idx="2">
                  <c:v>4582</c:v>
                </c:pt>
                <c:pt idx="3">
                  <c:v>1256</c:v>
                </c:pt>
                <c:pt idx="4">
                  <c:v>3100</c:v>
                </c:pt>
                <c:pt idx="5">
                  <c:v>2383</c:v>
                </c:pt>
                <c:pt idx="6">
                  <c:v>5357</c:v>
                </c:pt>
                <c:pt idx="7">
                  <c:v>1228</c:v>
                </c:pt>
                <c:pt idx="8">
                  <c:v>768</c:v>
                </c:pt>
                <c:pt idx="9">
                  <c:v>4086</c:v>
                </c:pt>
                <c:pt idx="10">
                  <c:v>5156</c:v>
                </c:pt>
                <c:pt idx="11">
                  <c:v>5257</c:v>
                </c:pt>
                <c:pt idx="12">
                  <c:v>1192</c:v>
                </c:pt>
                <c:pt idx="13">
                  <c:v>241</c:v>
                </c:pt>
                <c:pt idx="14">
                  <c:v>375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3443200"/>
        <c:axId val="113444736"/>
      </c:barChart>
      <c:catAx>
        <c:axId val="1134432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100">
                <a:latin typeface="Calibri" panose="020F0502020204030204" pitchFamily="34" charset="0"/>
              </a:defRPr>
            </a:pPr>
            <a:endParaRPr lang="ru-RU"/>
          </a:p>
        </c:txPr>
        <c:crossAx val="113444736"/>
        <c:crosses val="autoZero"/>
        <c:auto val="1"/>
        <c:lblAlgn val="ctr"/>
        <c:lblOffset val="100"/>
        <c:noMultiLvlLbl val="0"/>
      </c:catAx>
      <c:valAx>
        <c:axId val="113444736"/>
        <c:scaling>
          <c:orientation val="minMax"/>
        </c:scaling>
        <c:delete val="1"/>
        <c:axPos val="b"/>
        <c:majorGridlines/>
        <c:numFmt formatCode="General" sourceLinked="1"/>
        <c:majorTickMark val="none"/>
        <c:minorTickMark val="none"/>
        <c:tickLblPos val="nextTo"/>
        <c:crossAx val="113443200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/>
      <c:overlay val="0"/>
      <c:txPr>
        <a:bodyPr/>
        <a:lstStyle/>
        <a:p>
          <a:pPr>
            <a:defRPr sz="2000">
              <a:latin typeface="Calibri" panose="020F0502020204030204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sz="2200" b="1" i="0" baseline="0" dirty="0" smtClean="0">
                <a:effectLst/>
              </a:rPr>
              <a:t>Количество поступивших обращений</a:t>
            </a: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sz="2200" b="1" i="0" u="none" strike="noStrike" baseline="0" dirty="0" smtClean="0">
                <a:effectLst/>
              </a:rPr>
              <a:t>за 9 месяцев 2025 года</a:t>
            </a:r>
            <a:endParaRPr lang="ru-RU" sz="2200" dirty="0" smtClean="0">
              <a:effectLst/>
            </a:endParaRP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endParaRPr lang="ru-RU" sz="2200" dirty="0"/>
          </a:p>
        </c:rich>
      </c:tx>
      <c:layout>
        <c:manualLayout>
          <c:xMode val="edge"/>
          <c:yMode val="edge"/>
          <c:x val="1.1475682015973947E-2"/>
          <c:y val="2.7777777777777776E-2"/>
        </c:manualLayout>
      </c:layout>
      <c:overlay val="0"/>
    </c:title>
    <c:autoTitleDeleted val="0"/>
    <c:view3D>
      <c:rotX val="75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9992437641245909E-2"/>
          <c:y val="0.18572907553222515"/>
          <c:w val="0.53615500554455997"/>
          <c:h val="0.73776407115777198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Поступило</c:v>
                </c:pt>
              </c:strCache>
            </c:strRef>
          </c:tx>
          <c:explosion val="25"/>
          <c:dLbls>
            <c:dLbl>
              <c:idx val="10"/>
              <c:layout>
                <c:manualLayout>
                  <c:x val="4.3496064415154197E-2"/>
                  <c:y val="-5.5144794400699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>
                    <a:latin typeface="Calibri" panose="020F050202020403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Лист1!$A$2:$A$16</c:f>
              <c:strCache>
                <c:ptCount val="15"/>
                <c:pt idx="0">
                  <c:v>Обращения по вопросам государственной регистрации ведомственных нормативных 
правовых актов</c:v>
                </c:pt>
                <c:pt idx="1">
                  <c:v>Обращения по вопросам кадровой работы </c:v>
                </c:pt>
                <c:pt idx="2">
                  <c:v>Обращения по вопросам международного права 
и сотрудничества</c:v>
                </c:pt>
                <c:pt idx="3">
                  <c:v>Обращения по федеральному законодательству</c:v>
                </c:pt>
                <c:pt idx="4">
                  <c:v>Обращения по вопросам законодательства субъектов Российской Федерации и местного самоуправления</c:v>
                </c:pt>
                <c:pt idx="5">
                  <c:v>Обращения по вопросам деятельности иностранных агентов</c:v>
                </c:pt>
                <c:pt idx="6">
                  <c:v>Обращения по вопросам деятельности некоммерческих организаций</c:v>
                </c:pt>
                <c:pt idx="7">
                  <c:v>Обращения по вопросам нотариальной деятельности</c:v>
                </c:pt>
                <c:pt idx="8">
                  <c:v>Обращения по вопросам адвокатуры 
и бесплатной правовой помощи</c:v>
                </c:pt>
                <c:pt idx="9">
                  <c:v>Обращения по вопросам деятельности органов ЗАГС</c:v>
                </c:pt>
                <c:pt idx="10">
                  <c:v>Обращения по вопросам деятельности судебно-экспертных учреждений Минюста России</c:v>
                </c:pt>
                <c:pt idx="11">
                  <c:v>Обращения по вопросам деятельности ФССП России</c:v>
                </c:pt>
                <c:pt idx="12">
                  <c:v>Обращения по вопросам деятельности ФСИН России                                                                                                                    </c:v>
                </c:pt>
                <c:pt idx="13">
                  <c:v>Обращения по иным вопросам деятельности 
Минюста России</c:v>
                </c:pt>
                <c:pt idx="14">
                  <c:v>Обращения по вопросам, не относящимся 
к компетенции Минюста России</c:v>
                </c:pt>
              </c:strCache>
            </c:strRef>
          </c:cat>
          <c:val>
            <c:numRef>
              <c:f>Лист1!$B$2:$B$16</c:f>
              <c:numCache>
                <c:formatCode>General</c:formatCode>
                <c:ptCount val="15"/>
                <c:pt idx="0">
                  <c:v>375</c:v>
                </c:pt>
                <c:pt idx="1">
                  <c:v>241</c:v>
                </c:pt>
                <c:pt idx="2">
                  <c:v>5156</c:v>
                </c:pt>
                <c:pt idx="3">
                  <c:v>4086</c:v>
                </c:pt>
                <c:pt idx="4">
                  <c:v>768</c:v>
                </c:pt>
                <c:pt idx="5">
                  <c:v>1228</c:v>
                </c:pt>
                <c:pt idx="6">
                  <c:v>5357</c:v>
                </c:pt>
                <c:pt idx="7">
                  <c:v>2383</c:v>
                </c:pt>
                <c:pt idx="8">
                  <c:v>3100</c:v>
                </c:pt>
                <c:pt idx="9">
                  <c:v>1256</c:v>
                </c:pt>
                <c:pt idx="10">
                  <c:v>4582</c:v>
                </c:pt>
                <c:pt idx="11">
                  <c:v>5257</c:v>
                </c:pt>
                <c:pt idx="12">
                  <c:v>1192</c:v>
                </c:pt>
                <c:pt idx="13">
                  <c:v>3599</c:v>
                </c:pt>
                <c:pt idx="14">
                  <c:v>6371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57968276255948115"/>
          <c:y val="1.6687955672207641E-2"/>
          <c:w val="0.41828924004435647"/>
          <c:h val="0.9766287547389908"/>
        </c:manualLayout>
      </c:layout>
      <c:overlay val="0"/>
      <c:txPr>
        <a:bodyPr/>
        <a:lstStyle/>
        <a:p>
          <a:pPr>
            <a:defRPr sz="1100" baseline="0">
              <a:latin typeface="Calibri" panose="020F0502020204030204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400">
                <a:latin typeface="Calibri" panose="020F0502020204030204" pitchFamily="34" charset="0"/>
              </a:defRPr>
            </a:pPr>
            <a:r>
              <a:rPr lang="ru-RU" sz="2400" dirty="0" smtClean="0"/>
              <a:t>По результатам рассмотрения обращений</a:t>
            </a:r>
          </a:p>
          <a:p>
            <a:pPr>
              <a:defRPr sz="2400">
                <a:latin typeface="Calibri" panose="020F0502020204030204" pitchFamily="34" charset="0"/>
              </a:defRPr>
            </a:pPr>
            <a:r>
              <a:rPr lang="ru-RU" sz="2400" baseline="0" dirty="0" smtClean="0"/>
              <a:t>за 9 месяцев 2025 года</a:t>
            </a:r>
          </a:p>
          <a:p>
            <a:pPr>
              <a:defRPr sz="2400">
                <a:latin typeface="Calibri" panose="020F0502020204030204" pitchFamily="34" charset="0"/>
              </a:defRPr>
            </a:pPr>
            <a:endParaRPr lang="ru-RU" sz="2400" dirty="0"/>
          </a:p>
        </c:rich>
      </c:tx>
      <c:layout>
        <c:manualLayout>
          <c:xMode val="edge"/>
          <c:yMode val="edge"/>
          <c:x val="0.15463188976377953"/>
          <c:y val="6.4337561878281768E-2"/>
        </c:manualLayout>
      </c:layout>
      <c:overlay val="1"/>
    </c:title>
    <c:autoTitleDeleted val="0"/>
    <c:view3D>
      <c:rotX val="75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0347003499562554E-2"/>
          <c:y val="0.18925067396838219"/>
          <c:w val="0.52541360454943131"/>
          <c:h val="0.7072417550418470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Рассмотрено по существу</c:v>
                </c:pt>
              </c:strCache>
            </c:strRef>
          </c:tx>
          <c:explosion val="25"/>
          <c:dPt>
            <c:idx val="0"/>
            <c:bubble3D val="0"/>
            <c:explosion val="20"/>
          </c:dPt>
          <c:dPt>
            <c:idx val="1"/>
            <c:bubble3D val="0"/>
            <c:explosion val="0"/>
          </c:dPt>
          <c:dPt>
            <c:idx val="2"/>
            <c:bubble3D val="0"/>
            <c:explosion val="0"/>
          </c:dPt>
          <c:dPt>
            <c:idx val="3"/>
            <c:bubble3D val="0"/>
            <c:explosion val="8"/>
          </c:dPt>
          <c:dLbls>
            <c:txPr>
              <a:bodyPr/>
              <a:lstStyle/>
              <a:p>
                <a:pPr>
                  <a:defRPr>
                    <a:latin typeface="Calibri" panose="020F050202020403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Лист1!$A$2:$A$5</c:f>
              <c:strCache>
                <c:ptCount val="4"/>
                <c:pt idx="0">
                  <c:v>Разъяснено</c:v>
                </c:pt>
                <c:pt idx="1">
                  <c:v>Поддержано, в том числе приняты меры по восстановлению нарушенных прав</c:v>
                </c:pt>
                <c:pt idx="2">
                  <c:v>Не поддержано</c:v>
                </c:pt>
                <c:pt idx="3">
                  <c:v>Направлено по принадлежности 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25667</c:v>
                </c:pt>
                <c:pt idx="1">
                  <c:v>553</c:v>
                </c:pt>
                <c:pt idx="2">
                  <c:v>308</c:v>
                </c:pt>
                <c:pt idx="3">
                  <c:v>17532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58499650043744533"/>
          <c:y val="0.27441961224508965"/>
          <c:w val="0.40223261154855644"/>
          <c:h val="0.59282329347448315"/>
        </c:manualLayout>
      </c:layout>
      <c:overlay val="0"/>
      <c:txPr>
        <a:bodyPr/>
        <a:lstStyle/>
        <a:p>
          <a:pPr>
            <a:defRPr>
              <a:latin typeface="Calibri" panose="020F0502020204030204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10.10.2025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10.10.2025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10.10.2025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10.10.2025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205763105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26772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049196224"/>
              </p:ext>
            </p:extLst>
          </p:nvPr>
        </p:nvGraphicFramePr>
        <p:xfrm>
          <a:off x="0" y="0"/>
          <a:ext cx="9118848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41692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818983783"/>
              </p:ext>
            </p:extLst>
          </p:nvPr>
        </p:nvGraphicFramePr>
        <p:xfrm>
          <a:off x="0" y="44624"/>
          <a:ext cx="9144000" cy="6813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45030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Другая 4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9FE842"/>
      </a:accent1>
      <a:accent2>
        <a:srgbClr val="5ECCF3"/>
      </a:accent2>
      <a:accent3>
        <a:srgbClr val="7030A0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731</TotalTime>
  <Words>26</Words>
  <Application>Microsoft Office PowerPoint</Application>
  <PresentationFormat>Экран (4:3)</PresentationFormat>
  <Paragraphs>6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Воздушный поток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Ковтун Василиса Александровна</dc:creator>
  <cp:lastModifiedBy>Горохов Денис Геннадьевич</cp:lastModifiedBy>
  <cp:revision>112</cp:revision>
  <cp:lastPrinted>2025-10-10T11:23:20Z</cp:lastPrinted>
  <dcterms:created xsi:type="dcterms:W3CDTF">2021-04-13T10:49:34Z</dcterms:created>
  <dcterms:modified xsi:type="dcterms:W3CDTF">2025-10-10T11:41:44Z</dcterms:modified>
</cp:coreProperties>
</file>