
<file path=[Content_Types].xml><?xml version="1.0" encoding="utf-8"?>
<Types xmlns="http://schemas.openxmlformats.org/package/2006/content-types">
  <Default ContentType="application/vnd.openxmlformats-officedocument.spreadsheetml.sheet" Extension="xlsx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themeOverride+xml" PartName="/ppt/theme/themeOverride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5.xml"/>
  <Override ContentType="application/vnd.openxmlformats-officedocument.drawingml.chart+xml" PartName="/ppt/charts/chart4.xml"/>
  <Override ContentType="application/vnd.openxmlformats-officedocument.drawingml.chart+xml" PartName="/ppt/charts/chart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6858000" cx="12192000"/>
  <p:notesSz cx="6858000" cy="9144000"/>
  <p:defaultTextStyle>
    <a:defPPr lvl="0">
      <a:defRPr lang="ru-RU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 dirty="0"/>
              <a:t>Федеральный закон от 25.12.2008 №</a:t>
            </a:r>
            <a:r>
              <a:rPr lang="en-US" dirty="0"/>
              <a:t> 273-</a:t>
            </a:r>
            <a:r>
              <a:rPr lang="ru-RU" dirty="0"/>
              <a:t>ФЗ</a:t>
            </a:r>
          </a:p>
          <a:p>
            <a:pPr>
              <a:defRPr/>
            </a:pPr>
            <a:r>
              <a:rPr lang="ru-RU" dirty="0"/>
              <a:t>«О противодействии коррупции»</a:t>
            </a:r>
          </a:p>
          <a:p>
            <a:pPr>
              <a:defRPr/>
            </a:pPr>
            <a:r>
              <a:rPr lang="ru-RU" b="0" i="1" dirty="0"/>
              <a:t>(динамика изменений)</a:t>
            </a:r>
          </a:p>
          <a:p>
            <a:pPr>
              <a:defRPr/>
            </a:pPr>
            <a:endParaRPr lang="ru-RU" dirty="0"/>
          </a:p>
        </c:rich>
      </c:tx>
      <c:layout>
        <c:manualLayout>
          <c:xMode val="edge"/>
          <c:yMode val="edge"/>
          <c:x val="0.18651196071264947"/>
          <c:y val="2.63072008281045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76200">
              <a:solidFill>
                <a:srgbClr val="FFFF0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trendlineType val="linear"/>
            <c:dispRSqr val="0"/>
            <c:dispEq val="0"/>
          </c:trendline>
          <c:cat>
            <c:numRef>
              <c:f>Лист1!$C$4:$C$18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Лист1!$D$4:$D$18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  <c:pt idx="6">
                  <c:v>3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5</c:v>
                </c:pt>
                <c:pt idx="1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2A-41E0-95EC-DB155676F8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31936"/>
        <c:axId val="41062400"/>
      </c:lineChart>
      <c:catAx>
        <c:axId val="4103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41062400"/>
        <c:crosses val="autoZero"/>
        <c:auto val="1"/>
        <c:lblAlgn val="ctr"/>
        <c:lblOffset val="100"/>
        <c:noMultiLvlLbl val="0"/>
      </c:catAx>
      <c:valAx>
        <c:axId val="410624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41031936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Рис. 1. Соотношение </a:t>
            </a:r>
            <a:r>
              <a:rPr lang="ru-RU" dirty="0"/>
              <a:t>мужчин и женщин, уволенных за утрату доверия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Соотношение мужчин и женщин, уволенных за утрату доверия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55B-4C33-A223-C012ACB5DE1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55B-4C33-A223-C012ACB5DE1F}"/>
              </c:ext>
            </c:extLst>
          </c:dPt>
          <c:dLbls>
            <c:dLbl>
              <c:idx val="0"/>
              <c:layout>
                <c:manualLayout>
                  <c:x val="3.865023419185391E-4"/>
                  <c:y val="0.228862440252677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55B-4C33-A223-C012ACB5DE1F}"/>
                </c:ext>
              </c:extLst>
            </c:dLbl>
            <c:dLbl>
              <c:idx val="1"/>
              <c:layout>
                <c:manualLayout>
                  <c:x val="5.1969672716643857E-3"/>
                  <c:y val="0.1293050401243378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55B-4C33-A223-C012ACB5DE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0.6865</c:v>
                </c:pt>
                <c:pt idx="1">
                  <c:v>0.3135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5B-4C33-A223-C012ACB5DE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2187008"/>
        <c:axId val="341342400"/>
        <c:axId val="0"/>
      </c:bar3DChart>
      <c:catAx>
        <c:axId val="34218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1342400"/>
        <c:crosses val="autoZero"/>
        <c:auto val="1"/>
        <c:lblAlgn val="ctr"/>
        <c:lblOffset val="100"/>
        <c:noMultiLvlLbl val="0"/>
      </c:catAx>
      <c:valAx>
        <c:axId val="34134240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2187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Соотношение </a:t>
            </a:r>
            <a:r>
              <a:rPr lang="ru-RU" dirty="0"/>
              <a:t>количества лиц, уволенных за утрату доверия </a:t>
            </a:r>
            <a:endParaRPr lang="ru-RU" dirty="0" smtClean="0"/>
          </a:p>
          <a:p>
            <a:pPr>
              <a:defRPr sz="1862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по </a:t>
            </a:r>
            <a:r>
              <a:rPr lang="ru-RU" dirty="0"/>
              <a:t>Федеральным округам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Соотношение количества лиц, уволенные за утрату доверия по Федеральным округам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ПФО</c:v>
                </c:pt>
                <c:pt idx="1">
                  <c:v>СФО</c:v>
                </c:pt>
                <c:pt idx="2">
                  <c:v>ЦФО</c:v>
                </c:pt>
                <c:pt idx="3">
                  <c:v>ЮФО</c:v>
                </c:pt>
                <c:pt idx="4">
                  <c:v>ДВФО</c:v>
                </c:pt>
                <c:pt idx="5">
                  <c:v>СЗФО</c:v>
                </c:pt>
                <c:pt idx="6">
                  <c:v>УФО</c:v>
                </c:pt>
                <c:pt idx="7">
                  <c:v>СКФО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20.5</c:v>
                </c:pt>
                <c:pt idx="1">
                  <c:v>18.3</c:v>
                </c:pt>
                <c:pt idx="2">
                  <c:v>16.100000000000001</c:v>
                </c:pt>
                <c:pt idx="3">
                  <c:v>12.5</c:v>
                </c:pt>
                <c:pt idx="4">
                  <c:v>12.1</c:v>
                </c:pt>
                <c:pt idx="5">
                  <c:v>11.2</c:v>
                </c:pt>
                <c:pt idx="6">
                  <c:v>8.1999999999999993</c:v>
                </c:pt>
                <c:pt idx="7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62-4838-B377-B69D5179A6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43299072"/>
        <c:axId val="341345408"/>
      </c:barChart>
      <c:catAx>
        <c:axId val="34329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1345408"/>
        <c:crosses val="autoZero"/>
        <c:auto val="1"/>
        <c:lblAlgn val="ctr"/>
        <c:lblOffset val="100"/>
        <c:noMultiLvlLbl val="0"/>
      </c:catAx>
      <c:valAx>
        <c:axId val="341345408"/>
        <c:scaling>
          <c:logBase val="10"/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3299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Омская область</c:v>
                </c:pt>
                <c:pt idx="1">
                  <c:v>г. Москва</c:v>
                </c:pt>
                <c:pt idx="2">
                  <c:v>Свердловская область</c:v>
                </c:pt>
                <c:pt idx="3">
                  <c:v>Краснодарский край</c:v>
                </c:pt>
                <c:pt idx="4">
                  <c:v>Республика Башкортостан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6.4500000000000002E-2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83-4285-B3F3-573D3CC82A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Омская область</c:v>
                </c:pt>
                <c:pt idx="1">
                  <c:v>г. Москва</c:v>
                </c:pt>
                <c:pt idx="2">
                  <c:v>Свердловская область</c:v>
                </c:pt>
                <c:pt idx="3">
                  <c:v>Краснодарский край</c:v>
                </c:pt>
                <c:pt idx="4">
                  <c:v>Республика Башкортостан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1">
                  <c:v>6.3100000000000003E-2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83-4285-B3F3-573D3CC82A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Омская область</c:v>
                </c:pt>
                <c:pt idx="1">
                  <c:v>г. Москва</c:v>
                </c:pt>
                <c:pt idx="2">
                  <c:v>Свердловская область</c:v>
                </c:pt>
                <c:pt idx="3">
                  <c:v>Краснодарский край</c:v>
                </c:pt>
                <c:pt idx="4">
                  <c:v>Республика Башкортостан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2">
                  <c:v>4.6600000000000003E-2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83-4285-B3F3-573D3CC82A7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Омская область</c:v>
                </c:pt>
                <c:pt idx="1">
                  <c:v>г. Москва</c:v>
                </c:pt>
                <c:pt idx="2">
                  <c:v>Свердловская область</c:v>
                </c:pt>
                <c:pt idx="3">
                  <c:v>Краснодарский край</c:v>
                </c:pt>
                <c:pt idx="4">
                  <c:v>Республика Башкортостан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3">
                  <c:v>4.1200000000000001E-2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83-4285-B3F3-573D3CC82A7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Столбец5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Омская область</c:v>
                </c:pt>
                <c:pt idx="1">
                  <c:v>г. Москва</c:v>
                </c:pt>
                <c:pt idx="2">
                  <c:v>Свердловская область</c:v>
                </c:pt>
                <c:pt idx="3">
                  <c:v>Краснодарский край</c:v>
                </c:pt>
                <c:pt idx="4">
                  <c:v>Республика Башкортостан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4">
                  <c:v>3.3300000000000003E-2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83-4285-B3F3-573D3CC82A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744768"/>
        <c:axId val="115746304"/>
      </c:barChart>
      <c:catAx>
        <c:axId val="115744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</c:spPr>
        <c:crossAx val="115746304"/>
        <c:crosses val="autoZero"/>
        <c:auto val="1"/>
        <c:lblAlgn val="ctr"/>
        <c:lblOffset val="100"/>
        <c:noMultiLvlLbl val="0"/>
      </c:catAx>
      <c:valAx>
        <c:axId val="115746304"/>
        <c:scaling>
          <c:orientation val="minMax"/>
        </c:scaling>
        <c:delete val="0"/>
        <c:axPos val="l"/>
        <c:majorGridlines/>
        <c:numFmt formatCode="0.00%" sourceLinked="0"/>
        <c:majorTickMark val="out"/>
        <c:minorTickMark val="none"/>
        <c:tickLblPos val="nextTo"/>
        <c:crossAx val="115744768"/>
        <c:crosses val="autoZero"/>
        <c:crossBetween val="between"/>
      </c:valAx>
      <c:spPr>
        <a:solidFill>
          <a:sysClr val="window" lastClr="FFFFFF"/>
        </a:solidFill>
      </c:spPr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77398658501021"/>
          <c:y val="5.1979648956965351E-2"/>
          <c:w val="0.76877342106839108"/>
          <c:h val="0.7668989984544191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481784040946935E-3"/>
                  <c:y val="-0.414516132714492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91,6%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C63-4042-B0DE-10298CFE8CF3}"/>
                </c:ext>
              </c:extLst>
            </c:dLbl>
            <c:dLbl>
              <c:idx val="1"/>
              <c:layout>
                <c:manualLayout>
                  <c:x val="-8.4875562720133283E-17"/>
                  <c:y val="-5.952380952380952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7,0%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C63-4042-B0DE-10298CFE8CF3}"/>
                </c:ext>
              </c:extLst>
            </c:dLbl>
            <c:dLbl>
              <c:idx val="2"/>
              <c:layout>
                <c:manualLayout>
                  <c:x val="1.3480722566729577E-3"/>
                  <c:y val="-4.833650287770287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1,4%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C63-4042-B0DE-10298CFE8CF3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ООО</c:v>
                </c:pt>
                <c:pt idx="1">
                  <c:v>АО</c:v>
                </c:pt>
                <c:pt idx="2">
                  <c:v>остальные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91.6</c:v>
                </c:pt>
                <c:pt idx="1">
                  <c:v>7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BE-4B50-9BA5-02A55CCF91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ООО</c:v>
                </c:pt>
                <c:pt idx="1">
                  <c:v>АО</c:v>
                </c:pt>
                <c:pt idx="2">
                  <c:v>остальные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4-D3BE-4B50-9BA5-02A55CCF91A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ООО</c:v>
                </c:pt>
                <c:pt idx="1">
                  <c:v>АО</c:v>
                </c:pt>
                <c:pt idx="2">
                  <c:v>остальные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5-D3BE-4B50-9BA5-02A55CCF91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8"/>
        <c:overlap val="100"/>
        <c:axId val="117414912"/>
        <c:axId val="117510912"/>
      </c:barChart>
      <c:catAx>
        <c:axId val="11741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17510912"/>
        <c:crosses val="autoZero"/>
        <c:auto val="1"/>
        <c:lblAlgn val="ctr"/>
        <c:lblOffset val="100"/>
        <c:noMultiLvlLbl val="0"/>
      </c:catAx>
      <c:valAx>
        <c:axId val="117510912"/>
        <c:scaling>
          <c:orientation val="minMax"/>
          <c:max val="100"/>
        </c:scaling>
        <c:delete val="1"/>
        <c:axPos val="l"/>
        <c:numFmt formatCode="\О\с\н\о\в\н\о\й" sourceLinked="0"/>
        <c:majorTickMark val="none"/>
        <c:minorTickMark val="none"/>
        <c:tickLblPos val="nextTo"/>
        <c:crossAx val="117414912"/>
        <c:crosses val="autoZero"/>
        <c:crossBetween val="between"/>
        <c:majorUnit val="20"/>
        <c:dispUnits>
          <c:builtInUnit val="hundreds"/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F39BC-AD74-4F3E-BC98-498702B62C74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29439-9BEE-4B1E-AAF8-A4AD4F401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354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79320" y="471636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61" name="TextShape 3"/>
          <p:cNvSpPr txBox="1"/>
          <p:nvPr/>
        </p:nvSpPr>
        <p:spPr>
          <a:xfrm>
            <a:off x="3849840" y="94298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DB399B61-9BD1-41C5-8103-F2E802A4ED27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323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611D-4BF5-469E-8376-B09D99DB06C5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E4ED-C94E-4775-BBC7-3936272F2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1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611D-4BF5-469E-8376-B09D99DB06C5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E4ED-C94E-4775-BBC7-3936272F2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02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611D-4BF5-469E-8376-B09D99DB06C5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E4ED-C94E-4775-BBC7-3936272F2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240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611D-4BF5-469E-8376-B09D99DB06C5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E4ED-C94E-4775-BBC7-3936272F24C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1573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611D-4BF5-469E-8376-B09D99DB06C5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E4ED-C94E-4775-BBC7-3936272F2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580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611D-4BF5-469E-8376-B09D99DB06C5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E4ED-C94E-4775-BBC7-3936272F2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254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611D-4BF5-469E-8376-B09D99DB06C5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E4ED-C94E-4775-BBC7-3936272F2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922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611D-4BF5-469E-8376-B09D99DB06C5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E4ED-C94E-4775-BBC7-3936272F2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779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611D-4BF5-469E-8376-B09D99DB06C5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E4ED-C94E-4775-BBC7-3936272F2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640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600" y="1150831"/>
            <a:ext cx="10972320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609600" y="3908141"/>
            <a:ext cx="10972320" cy="4431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5507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611D-4BF5-469E-8376-B09D99DB06C5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E4ED-C94E-4775-BBC7-3936272F2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395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611D-4BF5-469E-8376-B09D99DB06C5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E4ED-C94E-4775-BBC7-3936272F2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5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611D-4BF5-469E-8376-B09D99DB06C5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E4ED-C94E-4775-BBC7-3936272F2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285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611D-4BF5-469E-8376-B09D99DB06C5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E4ED-C94E-4775-BBC7-3936272F2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541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611D-4BF5-469E-8376-B09D99DB06C5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E4ED-C94E-4775-BBC7-3936272F2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82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611D-4BF5-469E-8376-B09D99DB06C5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E4ED-C94E-4775-BBC7-3936272F2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528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611D-4BF5-469E-8376-B09D99DB06C5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E4ED-C94E-4775-BBC7-3936272F2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429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611D-4BF5-469E-8376-B09D99DB06C5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E4ED-C94E-4775-BBC7-3936272F2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95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90C611D-4BF5-469E-8376-B09D99DB06C5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5E4ED-C94E-4775-BBC7-3936272F2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4406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sudact.ru/law/tk-rf/chast-v/razdel-xiii/glava-60/statia-394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149629" y="1995056"/>
            <a:ext cx="11654444" cy="200379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0" rIns="18360" bIns="0" anchor="t">
            <a:noAutofit/>
          </a:bodyPr>
          <a:lstStyle/>
          <a:p>
            <a:pPr algn="ctr"/>
            <a:r>
              <a:rPr lang="ru-RU" sz="3600" b="1" spc="-1" dirty="0" smtClean="0">
                <a:solidFill>
                  <a:schemeClr val="tx2"/>
                </a:solidFill>
                <a:latin typeface="Times New Roman"/>
                <a:ea typeface="Times New Roman"/>
              </a:rPr>
              <a:t>Анализ законодательства </a:t>
            </a:r>
          </a:p>
          <a:p>
            <a:pPr algn="ctr"/>
            <a:r>
              <a:rPr lang="ru-RU" sz="3600" b="1" spc="-1" dirty="0" smtClean="0">
                <a:solidFill>
                  <a:schemeClr val="tx2"/>
                </a:solidFill>
                <a:latin typeface="Times New Roman"/>
                <a:ea typeface="Times New Roman"/>
              </a:rPr>
              <a:t>в сфере противодействия коррупции на предмет достаточности и эффективности на современном этапе </a:t>
            </a:r>
            <a:endParaRPr lang="ru-RU" sz="3600" b="1" spc="-1" dirty="0">
              <a:solidFill>
                <a:schemeClr val="tx2"/>
              </a:solidFill>
              <a:latin typeface="Times New Roman"/>
              <a:ea typeface="Times New Roman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1976815" y="5139266"/>
            <a:ext cx="8056184" cy="1383611"/>
          </a:xfrm>
          <a:prstGeom prst="rect">
            <a:avLst/>
          </a:prstGeom>
          <a:noFill/>
          <a:ln>
            <a:noFill/>
          </a:ln>
        </p:spPr>
        <p:txBody>
          <a:bodyPr lIns="0" tIns="45000" rIns="18360" bIns="45000">
            <a:normAutofit fontScale="93500"/>
          </a:bodyPr>
          <a:lstStyle/>
          <a:p>
            <a:pPr algn="ctr">
              <a:spcBef>
                <a:spcPts val="479"/>
              </a:spcBef>
            </a:pPr>
            <a:endParaRPr lang="ru-RU" sz="2400" i="1" spc="-1" dirty="0">
              <a:latin typeface="Times New Roman"/>
            </a:endParaRPr>
          </a:p>
        </p:txBody>
      </p:sp>
      <p:pic>
        <p:nvPicPr>
          <p:cNvPr id="1028" name="Picture 4" descr="\\dataserver\antikornet\Матвеев В.В\Безымянный-PhotoRoom.png-PhotoRo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04664"/>
            <a:ext cx="7776864" cy="926112"/>
          </a:xfrm>
          <a:prstGeom prst="rect">
            <a:avLst/>
          </a:prstGeom>
          <a:solidFill>
            <a:schemeClr val="tx2">
              <a:lumMod val="90000"/>
            </a:schemeClr>
          </a:solidFill>
          <a:extLst/>
        </p:spPr>
      </p:pic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1892412" y="5059173"/>
            <a:ext cx="8129541" cy="1508105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доктор 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юридических наук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профессор</a:t>
            </a:r>
          </a:p>
          <a:p>
            <a:pPr algn="ctr"/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аведующий отделом методологии противодействия коррупции</a:t>
            </a:r>
            <a:endParaRPr lang="ru-RU" alt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Трунцевский</a:t>
            </a:r>
            <a:r>
              <a:rPr lang="ru-RU" alt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Юрий Владимирович</a:t>
            </a:r>
          </a:p>
          <a:p>
            <a:pPr algn="ctr"/>
            <a:r>
              <a:rPr lang="en-US" alt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trunzev@yandex.ru</a:t>
            </a:r>
            <a:endParaRPr lang="ru-RU" alt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9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713" y="91683"/>
            <a:ext cx="9730685" cy="1180526"/>
          </a:xfrm>
        </p:spPr>
        <p:txBody>
          <a:bodyPr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Рейтинг дисциплинарной практики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Субъекты Российской Федерации с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наибольшим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числом лиц, уволенных за утрату доверия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368757793"/>
              </p:ext>
            </p:extLst>
          </p:nvPr>
        </p:nvGraphicFramePr>
        <p:xfrm>
          <a:off x="785191" y="1272209"/>
          <a:ext cx="10803835" cy="5456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681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1" y="452718"/>
            <a:ext cx="9898434" cy="140053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Судебная практика по исковым заявлениям: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2022231"/>
            <a:ext cx="11887200" cy="449339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«</a:t>
            </a:r>
            <a:r>
              <a:rPr lang="ru-RU" sz="3200" i="1" dirty="0">
                <a:solidFill>
                  <a:schemeClr val="bg1"/>
                </a:solidFill>
              </a:rPr>
              <a:t>о признании </a:t>
            </a:r>
            <a:r>
              <a:rPr lang="ru-RU" sz="3200" i="1" dirty="0" smtClean="0">
                <a:solidFill>
                  <a:schemeClr val="bg1"/>
                </a:solidFill>
              </a:rPr>
              <a:t>приказа об увольнении государственного гражданского</a:t>
            </a:r>
            <a:r>
              <a:rPr lang="ru-RU" sz="3200" i="1" dirty="0">
                <a:solidFill>
                  <a:schemeClr val="bg1"/>
                </a:solidFill>
              </a:rPr>
              <a:t> служащего  по причине утраты доверия незаконным и восстановлении на работе</a:t>
            </a:r>
            <a:r>
              <a:rPr lang="ru-RU" sz="3200" dirty="0" smtClean="0">
                <a:solidFill>
                  <a:schemeClr val="bg1"/>
                </a:solidFill>
              </a:rPr>
              <a:t>»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«</a:t>
            </a:r>
            <a:r>
              <a:rPr lang="ru-RU" sz="3200" i="1" dirty="0" smtClean="0">
                <a:solidFill>
                  <a:schemeClr val="bg1"/>
                </a:solidFill>
              </a:rPr>
              <a:t>о взыскании </a:t>
            </a:r>
            <a:r>
              <a:rPr lang="ru-RU" sz="3200" i="1" dirty="0">
                <a:solidFill>
                  <a:schemeClr val="bg1"/>
                </a:solidFill>
              </a:rPr>
              <a:t>среднего заработка за время вынужденного прогула, компенсации морального вреда</a:t>
            </a:r>
            <a:r>
              <a:rPr lang="ru-RU" sz="3200" dirty="0" smtClean="0">
                <a:solidFill>
                  <a:schemeClr val="bg1"/>
                </a:solidFill>
              </a:rPr>
              <a:t>» 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«</a:t>
            </a:r>
            <a:r>
              <a:rPr lang="ru-RU" sz="3200" i="1" dirty="0">
                <a:solidFill>
                  <a:schemeClr val="bg1"/>
                </a:solidFill>
              </a:rPr>
              <a:t>о признании незаконными приказа о проведении проверки, использования персональных данных, доклада по результатам проверки, результатов проверки</a:t>
            </a:r>
            <a:r>
              <a:rPr lang="ru-RU" sz="3200" dirty="0" smtClean="0">
                <a:solidFill>
                  <a:schemeClr val="bg1"/>
                </a:solidFill>
              </a:rPr>
              <a:t>»</a:t>
            </a:r>
            <a:endParaRPr lang="ru-RU" sz="32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999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1" y="128058"/>
            <a:ext cx="11942617" cy="9941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1) </a:t>
            </a:r>
            <a:r>
              <a:rPr lang="ru-RU" sz="2000" b="1" i="1" dirty="0" smtClean="0">
                <a:solidFill>
                  <a:srgbClr val="0070C0"/>
                </a:solidFill>
              </a:rPr>
              <a:t>обстоятельства </a:t>
            </a:r>
            <a:r>
              <a:rPr lang="ru-RU" sz="2000" b="1" i="1" dirty="0">
                <a:solidFill>
                  <a:srgbClr val="0070C0"/>
                </a:solidFill>
              </a:rPr>
              <a:t>(основания), признанные судами законными, при принятии представителем нанимателя решения об освобождении от замещаемой должности и увольнению гражданского служащего по причине утраты доверия</a:t>
            </a:r>
            <a:r>
              <a:rPr lang="ru-RU" sz="20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1" y="1238596"/>
            <a:ext cx="11785600" cy="554458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принятие </a:t>
            </a:r>
            <a:r>
              <a:rPr lang="ru-RU" dirty="0">
                <a:solidFill>
                  <a:schemeClr val="bg1"/>
                </a:solidFill>
              </a:rPr>
              <a:t>решения в соответствии с положениями законодательства;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возникновение </a:t>
            </a:r>
            <a:r>
              <a:rPr lang="ru-RU" dirty="0">
                <a:solidFill>
                  <a:schemeClr val="bg1"/>
                </a:solidFill>
              </a:rPr>
              <a:t>конфликта интересов, стороной которого является истец и непринятие мер к его предотвращению,  в результате: сокрытого факта личной заинтересованности при исполнении должностных обязанностей; неправомерных дружественных отношений; предоставления неполных (заведомо недостоверных) сведений; непринятия мер по недопущению любой возможности возникновения конфликта интересов; нарушения запрета государственному служащему быть представителем или поверенным…; </a:t>
            </a:r>
            <a:r>
              <a:rPr lang="ru-RU" dirty="0" smtClean="0">
                <a:solidFill>
                  <a:schemeClr val="bg1"/>
                </a:solidFill>
              </a:rPr>
              <a:t>нарушения </a:t>
            </a:r>
            <a:r>
              <a:rPr lang="ru-RU" dirty="0">
                <a:solidFill>
                  <a:schemeClr val="bg1"/>
                </a:solidFill>
              </a:rPr>
              <a:t>запрета заниматься предпринимательской деятельностью; оказания истцом платных услуг по гражданско-правовому договору; </a:t>
            </a:r>
            <a:r>
              <a:rPr lang="ru-RU" dirty="0" err="1">
                <a:solidFill>
                  <a:schemeClr val="bg1"/>
                </a:solidFill>
              </a:rPr>
              <a:t>непередача</a:t>
            </a:r>
            <a:r>
              <a:rPr lang="ru-RU" dirty="0">
                <a:solidFill>
                  <a:schemeClr val="bg1"/>
                </a:solidFill>
              </a:rPr>
              <a:t> в доверительное управление принадлежащих истцу акций;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непредставление </a:t>
            </a:r>
            <a:r>
              <a:rPr lang="ru-RU" dirty="0">
                <a:solidFill>
                  <a:schemeClr val="bg1"/>
                </a:solidFill>
              </a:rPr>
              <a:t>сведений о доходах;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неисполнение </a:t>
            </a:r>
            <a:r>
              <a:rPr lang="ru-RU" dirty="0">
                <a:solidFill>
                  <a:schemeClr val="bg1"/>
                </a:solidFill>
              </a:rPr>
              <a:t>истцом своих должностных обязанностей;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оценочные </a:t>
            </a:r>
            <a:r>
              <a:rPr lang="ru-RU" dirty="0">
                <a:solidFill>
                  <a:schemeClr val="bg1"/>
                </a:solidFill>
              </a:rPr>
              <a:t>признаки дисциплинарного нарушения: вред, причиненный  охраняемым законом интересам </a:t>
            </a:r>
            <a:r>
              <a:rPr lang="ru-RU" dirty="0" smtClean="0">
                <a:solidFill>
                  <a:schemeClr val="bg1"/>
                </a:solidFill>
              </a:rPr>
              <a:t>РФ; </a:t>
            </a:r>
            <a:r>
              <a:rPr lang="ru-RU" dirty="0">
                <a:solidFill>
                  <a:schemeClr val="bg1"/>
                </a:solidFill>
              </a:rPr>
              <a:t>обстоятельства, при которых было совершено коррупционное правонарушение; характер и тяжесть совершенного коррупционного правонарушения; тяжесть предыдущих дисциплинарных взысканий за коррупционные правонарушения; обвинительный приговор в отношении истца;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принятие </a:t>
            </a:r>
            <a:r>
              <a:rPr lang="ru-RU" dirty="0">
                <a:solidFill>
                  <a:schemeClr val="bg1"/>
                </a:solidFill>
              </a:rPr>
              <a:t>представителем работодателя превентивных мер: предшествующее ознакомление работника с обязанностями, вязанными с  представлением информации об имуществе (доходах) в сведениях …;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соблюдение </a:t>
            </a:r>
            <a:r>
              <a:rPr lang="ru-RU" dirty="0">
                <a:solidFill>
                  <a:schemeClr val="bg1"/>
                </a:solidFill>
              </a:rPr>
              <a:t>порядка проведения служебной проверки и порядка увольнения; порядка применения к истцу взыскания за коррупционное правонарушение в виде увольнения;</a:t>
            </a:r>
          </a:p>
        </p:txBody>
      </p:sp>
    </p:spTree>
    <p:extLst>
      <p:ext uri="{BB962C8B-B14F-4D97-AF65-F5344CB8AC3E}">
        <p14:creationId xmlns:p14="http://schemas.microsoft.com/office/powerpoint/2010/main" val="486738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133" y="220134"/>
            <a:ext cx="5494868" cy="385310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2) Обстоятельства (основания) признания приказа об увольнении истца по решению суда незаконными</a:t>
            </a:r>
            <a:r>
              <a:rPr lang="ru-RU" sz="3200" b="1" i="1" dirty="0">
                <a:solidFill>
                  <a:srgbClr val="0070C0"/>
                </a:solidFill>
              </a:rPr>
              <a:t> и восстановлении его на работе (восстановление в прежней </a:t>
            </a:r>
            <a:r>
              <a:rPr lang="ru-RU" sz="3200" b="1" i="1" dirty="0" smtClean="0">
                <a:solidFill>
                  <a:srgbClr val="0070C0"/>
                </a:solidFill>
              </a:rPr>
              <a:t>должности) 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133" y="4189615"/>
            <a:ext cx="5494868" cy="2261061"/>
          </a:xfr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 соответствии со ст. </a:t>
            </a:r>
            <a:r>
              <a:rPr lang="ru-RU" dirty="0">
                <a:solidFill>
                  <a:schemeClr val="bg1"/>
                </a:solidFill>
                <a:hlinkClick r:id="rId2" tooltip="ТК РФ &gt;  Часть V &gt; Раздел XIII. Защита трудовых прав и свобод. Рассмотрение и разрешение трудовых споров. Ответственность за нарушение трудового законодательства и иных актов, содержащих нормы трудового права &gt; Глава 60. Рассмотрение и разрешение индивиду"/>
              </a:rPr>
              <a:t>394</a:t>
            </a:r>
            <a:r>
              <a:rPr lang="ru-RU" dirty="0">
                <a:solidFill>
                  <a:schemeClr val="bg1"/>
                </a:solidFill>
              </a:rPr>
              <a:t> ТК РФ работник может быть восстановлен на работе только в случае, если увольнение его было произведено без законного основания и (или) с нарушением установленного порядка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331" y="152400"/>
            <a:ext cx="624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8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629" y="191193"/>
            <a:ext cx="11873038" cy="654211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суду не представлено </a:t>
            </a:r>
            <a:r>
              <a:rPr lang="ru-RU" dirty="0" smtClean="0">
                <a:solidFill>
                  <a:schemeClr val="bg1"/>
                </a:solidFill>
              </a:rPr>
              <a:t>необходимых доказательств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не </a:t>
            </a:r>
            <a:r>
              <a:rPr lang="ru-RU" dirty="0">
                <a:solidFill>
                  <a:schemeClr val="bg1"/>
                </a:solidFill>
              </a:rPr>
              <a:t>была учтена тяжесть совершенного </a:t>
            </a:r>
            <a:r>
              <a:rPr lang="ru-RU" dirty="0" smtClean="0">
                <a:solidFill>
                  <a:schemeClr val="bg1"/>
                </a:solidFill>
              </a:rPr>
              <a:t>проступка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отсутствие </a:t>
            </a:r>
            <a:r>
              <a:rPr lang="ru-RU" dirty="0">
                <a:solidFill>
                  <a:schemeClr val="bg1"/>
                </a:solidFill>
              </a:rPr>
              <a:t>умысла на уклонение от подачи сведений о </a:t>
            </a:r>
            <a:r>
              <a:rPr lang="ru-RU" dirty="0" smtClean="0">
                <a:solidFill>
                  <a:schemeClr val="bg1"/>
                </a:solidFill>
              </a:rPr>
              <a:t>доходах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истцом </a:t>
            </a:r>
            <a:r>
              <a:rPr lang="ru-RU" dirty="0">
                <a:solidFill>
                  <a:schemeClr val="bg1"/>
                </a:solidFill>
              </a:rPr>
              <a:t>были предприняты все </a:t>
            </a:r>
            <a:r>
              <a:rPr lang="ru-RU" dirty="0" smtClean="0">
                <a:solidFill>
                  <a:schemeClr val="bg1"/>
                </a:solidFill>
              </a:rPr>
              <a:t>меры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не учтен мотив увольнения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ответчик </a:t>
            </a:r>
            <a:r>
              <a:rPr lang="ru-RU" dirty="0">
                <a:solidFill>
                  <a:schemeClr val="bg1"/>
                </a:solidFill>
              </a:rPr>
              <a:t>не учел обстоятельств дела по вменяемому истцу дисциплинарному </a:t>
            </a:r>
            <a:r>
              <a:rPr lang="ru-RU" dirty="0" smtClean="0">
                <a:solidFill>
                  <a:schemeClr val="bg1"/>
                </a:solidFill>
              </a:rPr>
              <a:t>проступку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нарушение </a:t>
            </a:r>
            <a:r>
              <a:rPr lang="ru-RU" dirty="0">
                <a:solidFill>
                  <a:schemeClr val="bg1"/>
                </a:solidFill>
              </a:rPr>
              <a:t>требований соразмерности совершенного правонарушения избранной мере дисциплинарного </a:t>
            </a:r>
            <a:r>
              <a:rPr lang="ru-RU" dirty="0" smtClean="0">
                <a:solidFill>
                  <a:schemeClr val="bg1"/>
                </a:solidFill>
              </a:rPr>
              <a:t>взыскания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не </a:t>
            </a:r>
            <a:r>
              <a:rPr lang="ru-RU" dirty="0">
                <a:solidFill>
                  <a:schemeClr val="bg1"/>
                </a:solidFill>
              </a:rPr>
              <a:t>учтены уважительные личные обстоятельства истца, предшествующие результаты исполнения истцом своих должностных </a:t>
            </a:r>
            <a:r>
              <a:rPr lang="ru-RU" dirty="0" smtClean="0">
                <a:solidFill>
                  <a:schemeClr val="bg1"/>
                </a:solidFill>
              </a:rPr>
              <a:t>обязанностей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не </a:t>
            </a:r>
            <a:r>
              <a:rPr lang="ru-RU" dirty="0">
                <a:solidFill>
                  <a:schemeClr val="bg1"/>
                </a:solidFill>
              </a:rPr>
              <a:t>отражение в докладной записке содержания личных интересов истца, или непринятия мер к предотвращению конфликта интересов, а также каких именно </a:t>
            </a:r>
            <a:r>
              <a:rPr lang="ru-RU" dirty="0" smtClean="0">
                <a:solidFill>
                  <a:schemeClr val="bg1"/>
                </a:solidFill>
              </a:rPr>
              <a:t>интересов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конфликт </a:t>
            </a:r>
            <a:r>
              <a:rPr lang="ru-RU" dirty="0">
                <a:solidFill>
                  <a:schemeClr val="bg1"/>
                </a:solidFill>
              </a:rPr>
              <a:t>интересов был </a:t>
            </a:r>
            <a:r>
              <a:rPr lang="ru-RU" dirty="0" smtClean="0">
                <a:solidFill>
                  <a:schemeClr val="bg1"/>
                </a:solidFill>
              </a:rPr>
              <a:t>урегулирован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иные </a:t>
            </a:r>
            <a:r>
              <a:rPr lang="ru-RU" dirty="0">
                <a:solidFill>
                  <a:schemeClr val="bg1"/>
                </a:solidFill>
              </a:rPr>
              <a:t>неправомерные доводы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8886" y="60960"/>
            <a:ext cx="1693781" cy="181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74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29533A-125D-4E5E-940E-79B378E9B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C6522FA-C27B-4F79-8C40-4D8A242550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843768"/>
              </p:ext>
            </p:extLst>
          </p:nvPr>
        </p:nvGraphicFramePr>
        <p:xfrm>
          <a:off x="0" y="0"/>
          <a:ext cx="12192000" cy="685799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614211">
                  <a:extLst>
                    <a:ext uri="{9D8B030D-6E8A-4147-A177-3AD203B41FA5}">
                      <a16:colId xmlns:a16="http://schemas.microsoft.com/office/drawing/2014/main" val="282457878"/>
                    </a:ext>
                  </a:extLst>
                </a:gridCol>
                <a:gridCol w="1577789">
                  <a:extLst>
                    <a:ext uri="{9D8B030D-6E8A-4147-A177-3AD203B41FA5}">
                      <a16:colId xmlns:a16="http://schemas.microsoft.com/office/drawing/2014/main" val="1046627414"/>
                    </a:ext>
                  </a:extLst>
                </a:gridCol>
              </a:tblGrid>
              <a:tr h="886433"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bg1"/>
                          </a:solidFill>
                          <a:effectLst/>
                        </a:rPr>
                        <a:t>Частота видов нарушений </a:t>
                      </a:r>
                      <a:r>
                        <a:rPr lang="ru-RU" sz="3200" b="1" dirty="0" smtClean="0">
                          <a:solidFill>
                            <a:schemeClr val="bg1"/>
                          </a:solidFill>
                          <a:effectLst/>
                        </a:rPr>
                        <a:t>при декларировании доходов</a:t>
                      </a:r>
                      <a:endParaRPr lang="ru-RU" sz="3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36" marR="62536" marT="25014" marB="25014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886104"/>
                  </a:ext>
                </a:extLst>
              </a:tr>
              <a:tr h="92072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Неполное или неточное декларирование доходов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36" marR="62536" marT="25014" marB="25014" anchor="ctr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68.4%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36" marR="62536" marT="25014" marB="25014" anchor="ctr"/>
                </a:tc>
                <a:extLst>
                  <a:ext uri="{0D108BD9-81ED-4DB2-BD59-A6C34878D82A}">
                    <a16:rowId xmlns:a16="http://schemas.microsoft.com/office/drawing/2014/main" val="2051528540"/>
                  </a:ext>
                </a:extLst>
              </a:tr>
              <a:tr h="762895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Неполное или неточное декларирование банковских счетов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36" marR="62536" marT="25014" marB="25014" anchor="ctr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57%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36" marR="62536" marT="25014" marB="25014" anchor="ctr"/>
                </a:tc>
                <a:extLst>
                  <a:ext uri="{0D108BD9-81ED-4DB2-BD59-A6C34878D82A}">
                    <a16:rowId xmlns:a16="http://schemas.microsoft.com/office/drawing/2014/main" val="2490642373"/>
                  </a:ext>
                </a:extLst>
              </a:tr>
              <a:tr h="762895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Неполное или неточное декларирование недвижимости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36" marR="62536" marT="25014" marB="25014" anchor="ctr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46.5%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36" marR="62536" marT="25014" marB="25014" anchor="ctr"/>
                </a:tc>
                <a:extLst>
                  <a:ext uri="{0D108BD9-81ED-4DB2-BD59-A6C34878D82A}">
                    <a16:rowId xmlns:a16="http://schemas.microsoft.com/office/drawing/2014/main" val="3060703986"/>
                  </a:ext>
                </a:extLst>
              </a:tr>
              <a:tr h="762895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Неполное или неточное декларирование контрактов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36" marR="62536" marT="25014" marB="25014" anchor="ctr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28.9%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36" marR="62536" marT="25014" marB="25014" anchor="ctr"/>
                </a:tc>
                <a:extLst>
                  <a:ext uri="{0D108BD9-81ED-4DB2-BD59-A6C34878D82A}">
                    <a16:rowId xmlns:a16="http://schemas.microsoft.com/office/drawing/2014/main" val="2751161009"/>
                  </a:ext>
                </a:extLst>
              </a:tr>
              <a:tr h="92072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Неполное или неточное декларирование предпринимательской деятельности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36" marR="62536" marT="25014" marB="25014" anchor="ctr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26.3%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36" marR="62536" marT="25014" marB="25014" anchor="ctr"/>
                </a:tc>
                <a:extLst>
                  <a:ext uri="{0D108BD9-81ED-4DB2-BD59-A6C34878D82A}">
                    <a16:rowId xmlns:a16="http://schemas.microsoft.com/office/drawing/2014/main" val="357837803"/>
                  </a:ext>
                </a:extLst>
              </a:tr>
              <a:tr h="92072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Непредставление декларации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36" marR="62536" marT="25014" marB="25014" anchor="ctr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6.1%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36" marR="62536" marT="25014" marB="25014" anchor="ctr"/>
                </a:tc>
                <a:extLst>
                  <a:ext uri="{0D108BD9-81ED-4DB2-BD59-A6C34878D82A}">
                    <a16:rowId xmlns:a16="http://schemas.microsoft.com/office/drawing/2014/main" val="1867074013"/>
                  </a:ext>
                </a:extLst>
              </a:tr>
              <a:tr h="92072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Неполное или неточное декларирование движимого имущества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36" marR="62536" marT="25014" marB="25014" anchor="ctr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0.4%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36" marR="62536" marT="25014" marB="25014" anchor="ctr"/>
                </a:tc>
                <a:extLst>
                  <a:ext uri="{0D108BD9-81ED-4DB2-BD59-A6C34878D82A}">
                    <a16:rowId xmlns:a16="http://schemas.microsoft.com/office/drawing/2014/main" val="1146072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224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8224DC3-2EF0-4190-B249-D28428C9C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296" y="119918"/>
            <a:ext cx="5535562" cy="5306853"/>
          </a:xfrm>
        </p:spPr>
        <p:txBody>
          <a:bodyPr>
            <a:noAutofit/>
          </a:bodyPr>
          <a:lstStyle/>
          <a:p>
            <a:r>
              <a:rPr lang="ru-RU" sz="2400" dirty="0"/>
              <a:t>Целесообразность создания единой </a:t>
            </a:r>
            <a:r>
              <a:rPr lang="ru-RU" sz="2400" b="1" dirty="0">
                <a:solidFill>
                  <a:srgbClr val="FFFF00"/>
                </a:solidFill>
              </a:rPr>
              <a:t>централизованной системы мониторинга декларирования доходов и расходов госслужащих </a:t>
            </a:r>
            <a:r>
              <a:rPr lang="ru-RU" sz="2400" dirty="0"/>
              <a:t>и иных лиц, цифрового профиля каждого декларанта и проверки достоверности, предоставляемых им </a:t>
            </a:r>
            <a:r>
              <a:rPr lang="ru-RU" sz="2400" dirty="0" smtClean="0"/>
              <a:t>сведений, </a:t>
            </a:r>
            <a:r>
              <a:rPr lang="ru-RU" sz="2400" dirty="0"/>
              <a:t>путем сравнения с информацией, получаемой из интегрированных баз данных Федеральной налоговой службы, Росреестра и др.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D124AAB4-45DE-4C3E-9B97-B825B178FD79}"/>
              </a:ext>
            </a:extLst>
          </p:cNvPr>
          <p:cNvSpPr txBox="1">
            <a:spLocks/>
          </p:cNvSpPr>
          <p:nvPr/>
        </p:nvSpPr>
        <p:spPr>
          <a:xfrm>
            <a:off x="95966" y="5610176"/>
            <a:ext cx="6012222" cy="989408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dirty="0"/>
              <a:t>Получения таких сведений через Единый портал государственных и муниципальных услуг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C72E4EEF-55C0-42FB-B0AD-0E09420ADE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08188" y="1957053"/>
            <a:ext cx="6012222" cy="490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sz="2400" dirty="0"/>
              <a:t>В Бразилии </a:t>
            </a:r>
            <a:br>
              <a:rPr lang="ru-RU" sz="2400" dirty="0"/>
            </a:br>
            <a:r>
              <a:rPr lang="ru-RU" sz="2400" b="1" dirty="0"/>
              <a:t>разрешается не подавать </a:t>
            </a:r>
            <a:r>
              <a:rPr lang="ru-RU" sz="2400" dirty="0"/>
              <a:t>декларации об активах – предоставлять лицом электронную авторизацию для </a:t>
            </a:r>
            <a:r>
              <a:rPr lang="ru-RU" sz="2400" b="1" dirty="0"/>
              <a:t>доступа к годовым налоговым декларациям </a:t>
            </a:r>
            <a:r>
              <a:rPr lang="ru-RU" sz="2400" dirty="0"/>
              <a:t>/ </a:t>
            </a:r>
            <a:r>
              <a:rPr lang="ru-RU" sz="2400" b="1" dirty="0"/>
              <a:t>декларанты обязаны уточнять конкретные данные </a:t>
            </a:r>
            <a:r>
              <a:rPr lang="ru-RU" sz="2400" dirty="0"/>
              <a:t>о своих активах, если соответствующая информация не представлена в налоговых документах </a:t>
            </a:r>
          </a:p>
        </p:txBody>
      </p:sp>
      <p:pic>
        <p:nvPicPr>
          <p:cNvPr id="6" name="Picture 4" descr="https://i.pinimg.com/originals/f0/02/e4/f002e4a5b31868d6594d6d422b1058c1.png">
            <a:extLst>
              <a:ext uri="{FF2B5EF4-FFF2-40B4-BE49-F238E27FC236}">
                <a16:creationId xmlns:a16="http://schemas.microsoft.com/office/drawing/2014/main" id="{6350EEF9-6BA7-4225-817D-5393EC372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704" y="-471949"/>
            <a:ext cx="3429000" cy="302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110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EC137B78-863E-403D-BCC0-0E5AECECC0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solidFill>
            <a:srgbClr val="FFFF00"/>
          </a:solidFill>
          <a:ln w="76200">
            <a:solidFill>
              <a:srgbClr val="C00000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543A7C-924C-40C2-8C30-B7EE4617E8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383" y="306163"/>
            <a:ext cx="1565354" cy="139142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44330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302" y="124726"/>
            <a:ext cx="9958941" cy="2141395"/>
          </a:xfrm>
        </p:spPr>
        <p:txBody>
          <a:bodyPr/>
          <a:lstStyle/>
          <a:p>
            <a:r>
              <a:rPr lang="ru-RU" sz="3200" b="1" i="1" dirty="0" smtClean="0"/>
              <a:t>Режим раскрытия и общедоступности информации, содержащей данные </a:t>
            </a:r>
            <a:br>
              <a:rPr lang="ru-RU" sz="3200" b="1" i="1" dirty="0" smtClean="0"/>
            </a:br>
            <a:r>
              <a:rPr lang="ru-RU" sz="3200" b="1" i="1" dirty="0" smtClean="0"/>
              <a:t>о частных интересах, в сфере противодействия коррупции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3190" y="2623930"/>
            <a:ext cx="10734192" cy="40651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i="1" dirty="0">
                <a:solidFill>
                  <a:srgbClr val="FFFF00"/>
                </a:solidFill>
              </a:rPr>
              <a:t>●</a:t>
            </a:r>
            <a:r>
              <a:rPr lang="ru-RU" sz="2800" i="1" dirty="0"/>
              <a:t> </a:t>
            </a:r>
            <a:r>
              <a:rPr lang="ru-RU" sz="2800" i="1" dirty="0" smtClean="0"/>
              <a:t>- Информация </a:t>
            </a:r>
            <a:r>
              <a:rPr lang="ru-RU" sz="2800" i="1" dirty="0"/>
              <a:t>раскрывается и становится общедоступной онлайн или в печатном виде</a:t>
            </a:r>
            <a:endParaRPr lang="ru-RU" sz="2800" dirty="0"/>
          </a:p>
          <a:p>
            <a:pPr marL="0" indent="0">
              <a:buNone/>
            </a:pPr>
            <a:r>
              <a:rPr lang="ru-RU" sz="2800" dirty="0">
                <a:solidFill>
                  <a:srgbClr val="FFFF00"/>
                </a:solidFill>
              </a:rPr>
              <a:t>⊚</a:t>
            </a:r>
            <a:r>
              <a:rPr lang="ru-RU" sz="2800" i="1" dirty="0"/>
              <a:t> - Информация раскрывается и становится общедоступной по запросу</a:t>
            </a:r>
            <a:endParaRPr lang="ru-RU" sz="2800" dirty="0"/>
          </a:p>
          <a:p>
            <a:pPr marL="0" indent="0">
              <a:buNone/>
            </a:pPr>
            <a:r>
              <a:rPr lang="ru-RU" sz="3600" dirty="0">
                <a:solidFill>
                  <a:srgbClr val="FFFF00"/>
                </a:solidFill>
              </a:rPr>
              <a:t>◉</a:t>
            </a:r>
            <a:r>
              <a:rPr lang="ru-RU" sz="2800" dirty="0"/>
              <a:t> </a:t>
            </a:r>
            <a:r>
              <a:rPr lang="ru-RU" sz="2800" i="1" dirty="0"/>
              <a:t>- Информация раскрывается и не является общедоступной</a:t>
            </a:r>
            <a:endParaRPr lang="ru-RU" sz="2800" dirty="0"/>
          </a:p>
          <a:p>
            <a:pPr marL="0" indent="0">
              <a:buNone/>
            </a:pPr>
            <a:r>
              <a:rPr lang="ru-RU" sz="2800" dirty="0">
                <a:solidFill>
                  <a:srgbClr val="FFFF00"/>
                </a:solidFill>
              </a:rPr>
              <a:t>◯</a:t>
            </a:r>
            <a:r>
              <a:rPr lang="ru-RU" sz="2800" dirty="0"/>
              <a:t> </a:t>
            </a:r>
            <a:r>
              <a:rPr lang="ru-RU" sz="2800" i="1" dirty="0"/>
              <a:t>– Раскрытие информации не </a:t>
            </a:r>
            <a:r>
              <a:rPr lang="ru-RU" sz="2800" i="1" dirty="0" smtClean="0"/>
              <a:t>требуется</a:t>
            </a:r>
          </a:p>
          <a:p>
            <a:pPr marL="0" indent="0">
              <a:buNone/>
            </a:pPr>
            <a:endParaRPr lang="ru-RU" i="1" dirty="0"/>
          </a:p>
        </p:txBody>
      </p:sp>
      <p:sp>
        <p:nvSpPr>
          <p:cNvPr id="4" name="AutoShape 2" descr="https://hipodec.up.edu.mx/hs-fs/hubfs/Im%C3%A1genes%20Cursos%20Virtuales/PPD.png?width=915&amp;name=PP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hipodec.up.edu.mx/hs-fs/hubfs/Im%C3%A1genes%20Cursos%20Virtuales/PPD.png?width=915&amp;name=PPD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4" descr="https://vuzopedia.ru/storage/app/uploads/public/5bd/000/a12/5bd000a1207694277020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710" y="5456"/>
            <a:ext cx="2690290" cy="179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757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98BAF-5E7C-49BD-8110-EA5138C57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85" y="103239"/>
            <a:ext cx="10604090" cy="1949679"/>
          </a:xfrm>
        </p:spPr>
        <p:txBody>
          <a:bodyPr/>
          <a:lstStyle/>
          <a:p>
            <a:r>
              <a:rPr lang="ru-RU" sz="2800" dirty="0"/>
              <a:t>В целях обеспечения надлежащего контроля за имущественным положением государственных служащих и иных лиц в сфере противодействия </a:t>
            </a:r>
            <a:r>
              <a:rPr lang="ru-RU" sz="2800" dirty="0" smtClean="0"/>
              <a:t>коррупции </a:t>
            </a:r>
            <a:r>
              <a:rPr lang="ru-RU" sz="2800" u="sng" dirty="0" smtClean="0"/>
              <a:t>целесообразно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1D0341-15AA-4A57-81E5-3777E642E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84" y="2052918"/>
            <a:ext cx="11842955" cy="470184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законодательно закрепить норму</a:t>
            </a:r>
            <a:r>
              <a:rPr lang="ru-RU" dirty="0"/>
              <a:t>, предусматривающую перенос бремени декларирования (отчетности) с проверяемого лица и передачу этой функции на электронные системы государственного централизованного финансового мониторинга (контроля) </a:t>
            </a:r>
            <a:r>
              <a:rPr lang="ru-RU" b="1" dirty="0"/>
              <a:t>-  </a:t>
            </a:r>
            <a:r>
              <a:rPr lang="ru-RU" sz="2400" b="1" dirty="0"/>
              <a:t>внести изменения в статью 8 «Представление сведений о доходах, об имуществе и обязательствах имущественного характера» Федерального закона от 25 декабря 2008 г. № 273-ФЗ </a:t>
            </a:r>
            <a:r>
              <a:rPr lang="ru-RU" sz="2400" b="1" dirty="0" smtClean="0"/>
              <a:t>        «</a:t>
            </a:r>
            <a:r>
              <a:rPr lang="ru-RU" sz="2400" b="1" dirty="0"/>
              <a:t>О противодействии коррупции» переименовав ее на «Декларирование (отчетность) сведений о доходах, об имуществе и обязательствах имущественного характера</a:t>
            </a:r>
            <a:r>
              <a:rPr lang="ru-RU" sz="2400" b="1" dirty="0" smtClean="0"/>
              <a:t>» </a:t>
            </a:r>
            <a:endParaRPr lang="ru-RU" sz="2400" b="1" dirty="0"/>
          </a:p>
          <a:p>
            <a:r>
              <a:rPr lang="ru-RU" dirty="0" smtClean="0"/>
              <a:t>соответствующие </a:t>
            </a:r>
            <a:r>
              <a:rPr lang="ru-RU" dirty="0"/>
              <a:t>изменения </a:t>
            </a:r>
            <a:r>
              <a:rPr lang="ru-RU" dirty="0" smtClean="0"/>
              <a:t>внести </a:t>
            </a:r>
            <a:r>
              <a:rPr lang="ru-RU" dirty="0"/>
              <a:t>в Федеральный закон от 03 декабря 2012 г. № 230-ФЗ «О контроле за соответствием расходов лиц, замещающих государственные должности, и иных лиц их доходам», в иные нормативные правовые акты</a:t>
            </a:r>
          </a:p>
        </p:txBody>
      </p:sp>
      <p:pic>
        <p:nvPicPr>
          <p:cNvPr id="5" name="Picture 6" descr="В Тверской области жителей ждет «чертова дюжина» изменений в законах ">
            <a:extLst>
              <a:ext uri="{FF2B5EF4-FFF2-40B4-BE49-F238E27FC236}">
                <a16:creationId xmlns:a16="http://schemas.microsoft.com/office/drawing/2014/main" id="{2FA583D8-637C-46FB-B53B-BE88E6BFF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223" y="0"/>
            <a:ext cx="3159777" cy="205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569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1533" y="160867"/>
            <a:ext cx="9347200" cy="660569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129094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84C31-F377-4194-92F4-7A05577A6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12" y="216527"/>
            <a:ext cx="9404723" cy="550172"/>
          </a:xfrm>
        </p:spPr>
        <p:txBody>
          <a:bodyPr/>
          <a:lstStyle/>
          <a:p>
            <a:r>
              <a:rPr lang="ru-RU" sz="2800" b="1" dirty="0">
                <a:solidFill>
                  <a:srgbClr val="FFFF00"/>
                </a:solidFill>
              </a:rPr>
              <a:t>Предложение</a:t>
            </a:r>
            <a:r>
              <a:rPr lang="ru-RU" sz="2800" b="1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834E76-1754-4444-9DDD-A4BFCA2E2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912" y="884903"/>
            <a:ext cx="9785746" cy="5638583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Для формирования справки лицо должно предоставить электронную авторизацию для доступа и хранения своих данных о доходах, расходах, об имуществе и обязательствах имущественного характера, данных на супруга и несовершеннолетних детей </a:t>
            </a: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r>
              <a:rPr lang="ru-RU" sz="2400" dirty="0"/>
              <a:t>Декларируемые данные и </a:t>
            </a:r>
            <a:r>
              <a:rPr lang="ru-RU" sz="2400" dirty="0" smtClean="0"/>
              <a:t>конфиденциальные </a:t>
            </a:r>
            <a:r>
              <a:rPr lang="ru-RU" sz="2400" dirty="0"/>
              <a:t>сведения должны оставаться в тайне и не подлежат разглашению иначе как в интересах самих декларантов, а также антикоррупционного контроля</a:t>
            </a:r>
          </a:p>
          <a:p>
            <a:pPr marL="0" indent="0">
              <a:buNone/>
            </a:pPr>
            <a:endParaRPr lang="ru-RU" sz="2400" dirty="0"/>
          </a:p>
          <a:p>
            <a:r>
              <a:rPr lang="ru-RU" sz="2400" dirty="0"/>
              <a:t>Ресурсы цифрового профиля лица можно распространить на процедуры декларировании личной заинтересованности служащего – </a:t>
            </a:r>
            <a:r>
              <a:rPr lang="ru-RU" sz="2400" b="1" dirty="0" smtClean="0"/>
              <a:t>КОНФЛИКТ ИНТЕРЕСОВ</a:t>
            </a:r>
            <a:endParaRPr lang="ru-RU" sz="2400" b="1" dirty="0"/>
          </a:p>
          <a:p>
            <a:endParaRPr lang="ru-RU" dirty="0"/>
          </a:p>
        </p:txBody>
      </p:sp>
      <p:pic>
        <p:nvPicPr>
          <p:cNvPr id="5" name="Picture 8" descr="https://investvlg.ru/800/600/http/248006.selcdn.ru/main/upload/setka_images/16394211112019_152245077ac6dbcf53ad14fb93a3bbc9c8bae8d3.png">
            <a:extLst>
              <a:ext uri="{FF2B5EF4-FFF2-40B4-BE49-F238E27FC236}">
                <a16:creationId xmlns:a16="http://schemas.microsoft.com/office/drawing/2014/main" id="{07B36815-0DB5-4028-872C-24DA984AE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754" y="884903"/>
            <a:ext cx="2270079" cy="178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s://kuzbass-today.ru/wp-content/uploads/2020/04/spetel.jpg">
            <a:extLst>
              <a:ext uri="{FF2B5EF4-FFF2-40B4-BE49-F238E27FC236}">
                <a16:creationId xmlns:a16="http://schemas.microsoft.com/office/drawing/2014/main" id="{5E508958-C8B2-4976-B172-78C67E33D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217" y="3241280"/>
            <a:ext cx="2069057" cy="145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s://om-saratov.ru/files/pages/97369/1618221040general_pages_12_april_2021_i97369_prokuratura_nashla_v_administ.jpg">
            <a:extLst>
              <a:ext uri="{FF2B5EF4-FFF2-40B4-BE49-F238E27FC236}">
                <a16:creationId xmlns:a16="http://schemas.microsoft.com/office/drawing/2014/main" id="{C70A2C7E-3C1A-498A-A99A-FF426809C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183" y="4888588"/>
            <a:ext cx="1877091" cy="145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www.pic.kiev.ua/wp-content/uploads/2019/11/photo_2023-05-1.jpg">
            <a:extLst>
              <a:ext uri="{FF2B5EF4-FFF2-40B4-BE49-F238E27FC236}">
                <a16:creationId xmlns:a16="http://schemas.microsoft.com/office/drawing/2014/main" id="{936E9857-503C-414A-916E-7EF5D62D51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16" descr="https://special-spb.rpa-mu.ru/Media/spb/Docs/Sergeeva/%D1%84%D0%BE%D1%82%D0%BE/unnamed.jpg">
            <a:extLst>
              <a:ext uri="{FF2B5EF4-FFF2-40B4-BE49-F238E27FC236}">
                <a16:creationId xmlns:a16="http://schemas.microsoft.com/office/drawing/2014/main" id="{C1FB5487-7335-4D60-A0A2-E835B1FC3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816" y="1797858"/>
            <a:ext cx="619432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https://special-spb.rpa-mu.ru/Media/spb/Docs/Sergeeva/%D1%84%D0%BE%D1%82%D0%BE/unnamed.jpg">
            <a:extLst>
              <a:ext uri="{FF2B5EF4-FFF2-40B4-BE49-F238E27FC236}">
                <a16:creationId xmlns:a16="http://schemas.microsoft.com/office/drawing/2014/main" id="{93A2B746-43C1-4B84-9D30-C0F74799B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565" y="3549012"/>
            <a:ext cx="619432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https://special-spb.rpa-mu.ru/Media/spb/Docs/Sergeeva/%D1%84%D0%BE%D1%82%D0%BE/unnamed.jpg">
            <a:extLst>
              <a:ext uri="{FF2B5EF4-FFF2-40B4-BE49-F238E27FC236}">
                <a16:creationId xmlns:a16="http://schemas.microsoft.com/office/drawing/2014/main" id="{1707D072-90A6-4414-BA99-909A847A6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635" y="5504052"/>
            <a:ext cx="648929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945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1793658" y="154244"/>
            <a:ext cx="8229240" cy="1188755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0" anchor="t">
            <a:normAutofit fontScale="775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Виды организаций, содержащихся в</a:t>
            </a:r>
          </a:p>
          <a:p>
            <a:pPr algn="ctr">
              <a:lnSpc>
                <a:spcPct val="10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Реестре организаций-взяткодателей, от имени или в интересах которых, либо в интересах связанных с ними юридических лиц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было передано незаконное вознаграждение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2012319" y="1844824"/>
            <a:ext cx="8229240" cy="4388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algn="just">
              <a:spcBef>
                <a:spcPts val="499"/>
              </a:spcBef>
            </a:pPr>
            <a:r>
              <a:rPr lang="ru-RU" sz="2500" b="1" spc="-1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500" spc="-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499"/>
              </a:spcBef>
            </a:pPr>
            <a:r>
              <a:rPr lang="ru-RU" sz="2500" b="1" spc="-1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499"/>
              </a:spcBef>
            </a:pPr>
            <a:endParaRPr lang="ru-RU" sz="24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Shape 3"/>
          <p:cNvSpPr txBox="1"/>
          <p:nvPr/>
        </p:nvSpPr>
        <p:spPr>
          <a:xfrm>
            <a:off x="9448680" y="6356520"/>
            <a:ext cx="761760" cy="364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8E7C66AF-961B-4425-A4F2-0F3B85F4E562}" type="slidenum">
              <a:rPr lang="ru-RU" sz="1200" spc="-1">
                <a:solidFill>
                  <a:srgbClr val="035C75"/>
                </a:solidFill>
                <a:latin typeface="Times New Roman" pitchFamily="18" charset="0"/>
                <a:cs typeface="Times New Roman" pitchFamily="18" charset="0"/>
              </a:rPr>
              <a:t>21</a:t>
            </a:fld>
            <a:endParaRPr lang="ru-RU" sz="1200" spc="-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0652687"/>
              </p:ext>
            </p:extLst>
          </p:nvPr>
        </p:nvGraphicFramePr>
        <p:xfrm>
          <a:off x="-76560" y="1233668"/>
          <a:ext cx="10287000" cy="5378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275443" y="1721888"/>
            <a:ext cx="4611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Roboto-Medium"/>
              </a:rPr>
              <a:t>Реестр: из примерно 600 организаций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Roboto-Medium"/>
              </a:rPr>
              <a:t>- </a:t>
            </a:r>
            <a:r>
              <a:rPr lang="ru-RU" b="1" i="1" dirty="0" smtClean="0">
                <a:solidFill>
                  <a:srgbClr val="FFFF00"/>
                </a:solidFill>
                <a:latin typeface="Roboto-Medium"/>
              </a:rPr>
              <a:t>Новости прокуратуры </a:t>
            </a:r>
            <a:r>
              <a:rPr lang="ru-RU" b="1" dirty="0" smtClean="0">
                <a:solidFill>
                  <a:srgbClr val="FFFF00"/>
                </a:solidFill>
                <a:latin typeface="Roboto-Medium"/>
              </a:rPr>
              <a:t>– 50%</a:t>
            </a:r>
            <a:endParaRPr lang="ru-RU" b="1" i="0" dirty="0">
              <a:solidFill>
                <a:srgbClr val="FFFF00"/>
              </a:solidFill>
              <a:effectLst/>
              <a:latin typeface="Roboto-Medium"/>
            </a:endParaRPr>
          </a:p>
        </p:txBody>
      </p:sp>
    </p:spTree>
    <p:extLst>
      <p:ext uri="{BB962C8B-B14F-4D97-AF65-F5344CB8AC3E}">
        <p14:creationId xmlns:p14="http://schemas.microsoft.com/office/powerpoint/2010/main" val="412157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225" y="1147156"/>
            <a:ext cx="8819804" cy="56102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4766" y="126606"/>
            <a:ext cx="9574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Roboto-Medium"/>
              </a:rPr>
              <a:t>Реестр: из примерно </a:t>
            </a:r>
            <a:r>
              <a:rPr lang="ru-RU" sz="2800" b="1" dirty="0" smtClean="0">
                <a:solidFill>
                  <a:srgbClr val="FFFF00"/>
                </a:solidFill>
                <a:latin typeface="Roboto-Medium"/>
              </a:rPr>
              <a:t>600 организаций</a:t>
            </a:r>
            <a:endParaRPr lang="ru-RU" sz="2800" b="1" dirty="0" smtClean="0">
              <a:solidFill>
                <a:srgbClr val="FFFF00"/>
              </a:solidFill>
              <a:latin typeface="Roboto-Medium"/>
            </a:endParaRPr>
          </a:p>
          <a:p>
            <a:r>
              <a:rPr lang="ru-RU" sz="2800" b="1" dirty="0" smtClean="0">
                <a:solidFill>
                  <a:srgbClr val="FFFF00"/>
                </a:solidFill>
                <a:latin typeface="Roboto-Medium"/>
              </a:rPr>
              <a:t>- </a:t>
            </a:r>
            <a:r>
              <a:rPr lang="ru-RU" sz="2800" b="1" i="1" dirty="0" smtClean="0">
                <a:solidFill>
                  <a:srgbClr val="FFFF00"/>
                </a:solidFill>
                <a:latin typeface="Roboto-Medium"/>
              </a:rPr>
              <a:t>Новости прокуратуры </a:t>
            </a:r>
            <a:r>
              <a:rPr lang="ru-RU" sz="2800" b="1" dirty="0" smtClean="0">
                <a:solidFill>
                  <a:srgbClr val="FFFF00"/>
                </a:solidFill>
                <a:latin typeface="Roboto-Medium"/>
              </a:rPr>
              <a:t>– 50%</a:t>
            </a:r>
            <a:endParaRPr lang="ru-RU" sz="2800" b="1" i="0" dirty="0">
              <a:solidFill>
                <a:srgbClr val="FFFF00"/>
              </a:solidFill>
              <a:effectLst/>
              <a:latin typeface="Roboto-Medium"/>
            </a:endParaRPr>
          </a:p>
        </p:txBody>
      </p:sp>
    </p:spTree>
    <p:extLst>
      <p:ext uri="{BB962C8B-B14F-4D97-AF65-F5344CB8AC3E}">
        <p14:creationId xmlns:p14="http://schemas.microsoft.com/office/powerpoint/2010/main" val="3403655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052" y="274638"/>
            <a:ext cx="10170436" cy="1930226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Типичный (</a:t>
            </a:r>
            <a:r>
              <a:rPr lang="ru-RU" b="1" dirty="0"/>
              <a:t>усредненный) портрет отечественной </a:t>
            </a:r>
            <a:r>
              <a:rPr lang="ru-RU" b="1" dirty="0" smtClean="0"/>
              <a:t>организации–взяткодателя                            </a:t>
            </a:r>
            <a:r>
              <a:rPr lang="ru-RU" sz="2700" i="1" dirty="0" smtClean="0"/>
              <a:t>(ст. 19.28 КоАП РФ)</a:t>
            </a:r>
            <a:endParaRPr lang="ru-RU" sz="27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051" y="2204864"/>
            <a:ext cx="10170437" cy="44644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зарегистрирована </a:t>
            </a:r>
            <a:r>
              <a:rPr lang="ru-RU" sz="2400" dirty="0">
                <a:solidFill>
                  <a:schemeClr val="bg1"/>
                </a:solidFill>
              </a:rPr>
              <a:t>в </a:t>
            </a:r>
            <a:r>
              <a:rPr lang="ru-RU" sz="2400" dirty="0" smtClean="0">
                <a:solidFill>
                  <a:schemeClr val="bg1"/>
                </a:solidFill>
              </a:rPr>
              <a:t>5-7 лет назад 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 </a:t>
            </a:r>
            <a:r>
              <a:rPr lang="ru-RU" sz="2400" dirty="0">
                <a:solidFill>
                  <a:schemeClr val="bg1"/>
                </a:solidFill>
              </a:rPr>
              <a:t>Приволжском либо в Центральном ФО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общество </a:t>
            </a:r>
            <a:r>
              <a:rPr lang="ru-RU" sz="2400" dirty="0">
                <a:solidFill>
                  <a:schemeClr val="bg1"/>
                </a:solidFill>
              </a:rPr>
              <a:t>с ограниченной ответственностью – субъект </a:t>
            </a:r>
            <a:r>
              <a:rPr lang="ru-RU" sz="2400" dirty="0" smtClean="0">
                <a:solidFill>
                  <a:schemeClr val="bg1"/>
                </a:solidFill>
              </a:rPr>
              <a:t>МСП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занимающееся </a:t>
            </a:r>
            <a:r>
              <a:rPr lang="ru-RU" sz="2400" dirty="0">
                <a:solidFill>
                  <a:schemeClr val="bg1"/>
                </a:solidFill>
              </a:rPr>
              <a:t>строительством либо </a:t>
            </a:r>
            <a:r>
              <a:rPr lang="ru-RU" sz="2400" dirty="0" smtClean="0">
                <a:solidFill>
                  <a:schemeClr val="bg1"/>
                </a:solidFill>
              </a:rPr>
              <a:t>торговлей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 </a:t>
            </a:r>
            <a:r>
              <a:rPr lang="ru-RU" sz="2400" dirty="0">
                <a:solidFill>
                  <a:schemeClr val="bg1"/>
                </a:solidFill>
              </a:rPr>
              <a:t>которой числятся от 1 до 5 работников,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не </a:t>
            </a:r>
            <a:r>
              <a:rPr lang="ru-RU" sz="2400" dirty="0">
                <a:solidFill>
                  <a:schemeClr val="bg1"/>
                </a:solidFill>
              </a:rPr>
              <a:t>имеющая в своей структуре подразделения либо сотрудника, выполняющего обязанности по соблюдению законодательства в сфере противодействия </a:t>
            </a:r>
            <a:r>
              <a:rPr lang="ru-RU" sz="2400" dirty="0" smtClean="0">
                <a:solidFill>
                  <a:schemeClr val="bg1"/>
                </a:solidFill>
              </a:rPr>
              <a:t>коррупции</a:t>
            </a:r>
            <a:endParaRPr lang="ru-RU" sz="24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03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742" y="64656"/>
            <a:ext cx="3620357" cy="6529574"/>
          </a:xfrm>
        </p:spPr>
        <p:txBody>
          <a:bodyPr/>
          <a:lstStyle/>
          <a:p>
            <a:r>
              <a:rPr lang="ru-RU" sz="2400" dirty="0">
                <a:solidFill>
                  <a:srgbClr val="FFFF00"/>
                </a:solidFill>
              </a:rPr>
              <a:t>Решение </a:t>
            </a:r>
            <a:r>
              <a:rPr lang="ru-RU" sz="2400" b="1" dirty="0">
                <a:solidFill>
                  <a:srgbClr val="FFFF00"/>
                </a:solidFill>
              </a:rPr>
              <a:t>Сыктывкарского городского суда </a:t>
            </a:r>
            <a:r>
              <a:rPr lang="ru-RU" sz="2400" dirty="0">
                <a:solidFill>
                  <a:srgbClr val="FFFF00"/>
                </a:solidFill>
              </a:rPr>
              <a:t>от 14 октября </a:t>
            </a:r>
            <a:r>
              <a:rPr lang="ru-RU" sz="2400" b="1" dirty="0">
                <a:solidFill>
                  <a:srgbClr val="FFFF00"/>
                </a:solidFill>
              </a:rPr>
              <a:t>2014 г.</a:t>
            </a:r>
            <a:r>
              <a:rPr lang="ru-RU" sz="2400" dirty="0">
                <a:solidFill>
                  <a:srgbClr val="FFFF00"/>
                </a:solidFill>
              </a:rPr>
              <a:t> по делу № 12-1248/2014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200" dirty="0" smtClean="0"/>
              <a:t>Суд </a:t>
            </a:r>
            <a:r>
              <a:rPr lang="ru-RU" sz="2200" dirty="0"/>
              <a:t>признал, что принятие всех зависящих от общества мер привело к формированию негативного отношения к коррупционным практикам в коллективе, но не смогло предотвратить противоправные </a:t>
            </a:r>
            <a:r>
              <a:rPr lang="ru-RU" sz="2400" dirty="0"/>
              <a:t>действия конкретного работника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4099" y="206534"/>
            <a:ext cx="7216286" cy="6197546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2022: </a:t>
            </a:r>
            <a:r>
              <a:rPr lang="ru-RU" dirty="0" smtClean="0"/>
              <a:t>Постановлением </a:t>
            </a:r>
            <a:r>
              <a:rPr lang="ru-RU" dirty="0"/>
              <a:t>мирового судьи Первомайского судебного участка </a:t>
            </a:r>
            <a:r>
              <a:rPr lang="ru-RU" b="1" dirty="0">
                <a:solidFill>
                  <a:srgbClr val="FFFF00"/>
                </a:solidFill>
              </a:rPr>
              <a:t>г. Сыктывкара Республики Коми </a:t>
            </a:r>
            <a:r>
              <a:rPr lang="ru-RU" dirty="0"/>
              <a:t>по делу об административном правонарушении по ч. 2 ст. 19.28 КоАП РФ </a:t>
            </a:r>
            <a:r>
              <a:rPr lang="ru-RU" dirty="0" smtClean="0"/>
              <a:t>в </a:t>
            </a:r>
            <a:r>
              <a:rPr lang="ru-RU" dirty="0"/>
              <a:t>отношении ООО «</a:t>
            </a:r>
            <a:r>
              <a:rPr lang="ru-RU" dirty="0" err="1"/>
              <a:t>ТюменьСвязь</a:t>
            </a:r>
            <a:r>
              <a:rPr lang="ru-RU" dirty="0"/>
              <a:t>» было прекращено. Суд счел, что компания способствовала выявлению, раскрытию и расследованию преступления, связанного с дачей ее представителем коммерческого подкупа в размере свыше 2 млн рублей должностным лицам ПАО </a:t>
            </a:r>
            <a:r>
              <a:rPr lang="ru-RU" dirty="0" smtClean="0"/>
              <a:t>«__» </a:t>
            </a:r>
            <a:r>
              <a:rPr lang="ru-RU" dirty="0"/>
              <a:t>за лоббирование своих </a:t>
            </a:r>
            <a:r>
              <a:rPr lang="ru-RU" dirty="0" smtClean="0"/>
              <a:t>интересов</a:t>
            </a:r>
            <a:endParaRPr lang="ru-RU" dirty="0"/>
          </a:p>
          <a:p>
            <a:r>
              <a:rPr lang="ru-RU" dirty="0"/>
              <a:t>По протесту прокурора Республики Коми Сыктывкарский городской суд данное постановление отменил и направил дело на новое рассмотрение. Мировой судья Октябрьского судебного участка г. Сыктывкара признал ООО «</a:t>
            </a:r>
            <a:r>
              <a:rPr lang="ru-RU" dirty="0" err="1"/>
              <a:t>ТюменьСвязь</a:t>
            </a:r>
            <a:r>
              <a:rPr lang="ru-RU" dirty="0"/>
              <a:t>» и назначил ему наказание в </a:t>
            </a:r>
            <a:r>
              <a:rPr lang="ru-RU" dirty="0" smtClean="0"/>
              <a:t>виде </a:t>
            </a:r>
            <a:r>
              <a:rPr lang="ru-RU" dirty="0"/>
              <a:t>штрафа.</a:t>
            </a:r>
          </a:p>
          <a:p>
            <a:r>
              <a:rPr lang="ru-RU" dirty="0"/>
              <a:t>Данное решение было обжаловано правонарушителем, однако суд оставил апелляционную жалобу без удовлетворения.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968" y="5045825"/>
            <a:ext cx="2201032" cy="181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2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84376" y="256295"/>
            <a:ext cx="8107855" cy="553741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ru-RU" sz="4400" dirty="0">
                <a:solidFill>
                  <a:schemeClr val="bg1"/>
                </a:solidFill>
              </a:rPr>
              <a:t>Предложения: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-51614" y="977512"/>
            <a:ext cx="7220310" cy="0"/>
          </a:xfrm>
          <a:prstGeom prst="line">
            <a:avLst/>
          </a:prstGeom>
          <a:ln w="22225"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50000">
                  <a:schemeClr val="bg1"/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021664" y="5858684"/>
            <a:ext cx="6876991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дифференциация антикоррупционных требований для ХС</a:t>
            </a:r>
          </a:p>
        </p:txBody>
      </p:sp>
      <p:sp>
        <p:nvSpPr>
          <p:cNvPr id="4" name="AutoShape 2" descr="D:\2019\%D0%A0%D0%A4%D0%A4%D0%98\s1200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2930" y="1758895"/>
            <a:ext cx="4918734" cy="452431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Включить </a:t>
            </a:r>
            <a:r>
              <a:rPr lang="ru-RU" sz="2400" dirty="0"/>
              <a:t>в п. 5 приложения к ст. 19.28 КоАП положение об освобождении юридического лица от адм. ответственности, если оно предприняло все меры по предупреждению незаконного вознаграждения, имеет действенную политику и программу внутреннего контроля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15427" y="3550360"/>
            <a:ext cx="5036046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solidFill>
                  <a:schemeClr val="bg1"/>
                </a:solidFill>
              </a:rPr>
              <a:t>Мобильное приложение для субъектов  малого и среднего предпринимательства в сфере соблюдения законодательства о противодействии коррупции и предупреждения мошенничества (АНТИКОРРУПЦИОННЫЙ КОМПЛАЕНС  на основе </a:t>
            </a:r>
            <a:r>
              <a:rPr lang="en-US" b="1" dirty="0">
                <a:solidFill>
                  <a:schemeClr val="bg1"/>
                </a:solidFill>
              </a:rPr>
              <a:t>Big Data</a:t>
            </a:r>
            <a:r>
              <a:rPr lang="ru-RU" b="1" dirty="0">
                <a:solidFill>
                  <a:schemeClr val="bg1"/>
                </a:solidFill>
              </a:rPr>
              <a:t>))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2019\скопус\mobile-new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231" y="3939499"/>
            <a:ext cx="1967939" cy="191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70850" y="1128929"/>
            <a:ext cx="6699477" cy="1929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Собственный </a:t>
            </a:r>
            <a:r>
              <a:rPr lang="ru-RU" sz="2000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комплаенс</a:t>
            </a:r>
            <a:r>
              <a:rPr lang="ru-RU" sz="20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(ст. 13.3 ФЗ-273 и 13.3+)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Подключенный </a:t>
            </a:r>
            <a:r>
              <a:rPr lang="ru-RU" sz="20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комплаенс</a:t>
            </a:r>
            <a:r>
              <a:rPr lang="ru-RU" sz="2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госресурс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компании заказчику)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Принудительный </a:t>
            </a:r>
            <a:r>
              <a:rPr lang="ru-RU" sz="20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комплаенс</a:t>
            </a:r>
            <a:r>
              <a:rPr lang="ru-RU" sz="2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(ст. 19.28 КоАП РФ) до исполнения контракта</a:t>
            </a:r>
          </a:p>
        </p:txBody>
      </p:sp>
    </p:spTree>
    <p:extLst>
      <p:ext uri="{BB962C8B-B14F-4D97-AF65-F5344CB8AC3E}">
        <p14:creationId xmlns:p14="http://schemas.microsoft.com/office/powerpoint/2010/main" val="295939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73211" y="113202"/>
            <a:ext cx="8363272" cy="548035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lnSpc>
                <a:spcPts val="3500"/>
              </a:lnSpc>
            </a:pPr>
            <a:r>
              <a:rPr lang="ru-RU" sz="3600" b="1" spc="310" dirty="0">
                <a:solidFill>
                  <a:srgbClr val="0070C0"/>
                </a:solidFill>
              </a:rPr>
              <a:t>Предложения:</a:t>
            </a:r>
            <a:endParaRPr lang="ru-RU" sz="3600" b="1" spc="31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134" y="761999"/>
            <a:ext cx="12022666" cy="603673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571500" indent="-5715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Закрепление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статье 13.3 Федерального закона от 25 декабря 2008 г.                                 № 273-ФЗ «О противодействии коррупции» дополнительных профилактических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мер:</a:t>
            </a:r>
          </a:p>
          <a:p>
            <a:pPr marL="571500" indent="-571500"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использование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типовой антикоррупционной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оговорки </a:t>
            </a:r>
          </a:p>
          <a:p>
            <a:pPr marL="571500" indent="-571500"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проведение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оценки коррупционных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рисков </a:t>
            </a:r>
          </a:p>
          <a:p>
            <a:pPr marL="571500" indent="-571500"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внедрение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антикоррупционной экспертизы локальных нормативных актов и проектов локальных нормативных актов 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Четкое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определение достаточного минимума мер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предупреждению коррупции, которые должны разрабатывать и принимать организации независимо от организационно-правовых форм и форм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собственности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Распространение обязанности принимать дополнительные антикоррупционные меры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государственные корпорации, публично-правовые компании, государственные компании, организации, создаваемых для выполнения задач, поставленных перед федеральными государственными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органами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(см.: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подготовленные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Счетной палатой Российской Федерации «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выявлению и оценке коррупционных рисков в ходе проведения контрольных и экспертно-аналитических мероприятий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(2023 г.)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254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2012319" y="512053"/>
            <a:ext cx="8229240" cy="1188755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0" anchor="t">
            <a:normAutofit/>
          </a:bodyPr>
          <a:lstStyle/>
          <a:p>
            <a:pPr algn="ctr">
              <a:lnSpc>
                <a:spcPct val="100000"/>
              </a:lnSpc>
            </a:pPr>
            <a:endParaRPr lang="ru-RU" sz="2700" b="1" spc="-1" dirty="0">
              <a:latin typeface="Times New Roman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2012319" y="1844824"/>
            <a:ext cx="8229240" cy="4388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algn="just">
              <a:spcBef>
                <a:spcPts val="499"/>
              </a:spcBef>
            </a:pPr>
            <a:r>
              <a:rPr lang="ru-RU" sz="2500" b="1" spc="-1" dirty="0">
                <a:latin typeface="Times New Roman"/>
              </a:rPr>
              <a:t>	</a:t>
            </a:r>
            <a:endParaRPr lang="ru-RU" sz="2500" spc="-1" dirty="0">
              <a:latin typeface="Constantia"/>
            </a:endParaRPr>
          </a:p>
          <a:p>
            <a:pPr algn="just">
              <a:spcBef>
                <a:spcPts val="499"/>
              </a:spcBef>
            </a:pPr>
            <a:r>
              <a:rPr lang="ru-RU" sz="2500" b="1" spc="-1" dirty="0">
                <a:latin typeface="Times New Roman"/>
              </a:rPr>
              <a:t>	</a:t>
            </a:r>
            <a:endParaRPr lang="ru-RU" sz="2400" spc="-1" dirty="0">
              <a:solidFill>
                <a:srgbClr val="000000"/>
              </a:solidFill>
              <a:latin typeface="Constantia"/>
            </a:endParaRPr>
          </a:p>
          <a:p>
            <a:pPr>
              <a:spcBef>
                <a:spcPts val="499"/>
              </a:spcBef>
            </a:pPr>
            <a:endParaRPr lang="ru-RU" sz="2400" spc="-1" dirty="0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04" name="TextShape 3"/>
          <p:cNvSpPr txBox="1"/>
          <p:nvPr/>
        </p:nvSpPr>
        <p:spPr>
          <a:xfrm>
            <a:off x="9448680" y="6356520"/>
            <a:ext cx="761760" cy="364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8E7C66AF-961B-4425-A4F2-0F3B85F4E562}" type="slidenum">
              <a:rPr lang="ru-RU" sz="1200" spc="-1">
                <a:solidFill>
                  <a:srgbClr val="035C75"/>
                </a:solidFill>
                <a:latin typeface="Constantia"/>
              </a:rPr>
              <a:t>3</a:t>
            </a:fld>
            <a:endParaRPr lang="ru-RU" sz="1200" spc="-1">
              <a:latin typeface="Times New Roman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74836011"/>
              </p:ext>
            </p:extLst>
          </p:nvPr>
        </p:nvGraphicFramePr>
        <p:xfrm>
          <a:off x="685559" y="51840"/>
          <a:ext cx="9555999" cy="66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1609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2012319" y="404665"/>
            <a:ext cx="8229240" cy="165442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0" anchor="t">
            <a:noAutofit/>
          </a:bodyPr>
          <a:lstStyle/>
          <a:p>
            <a:pPr indent="449263" algn="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Основные тенденции законодательного регулирования противодействия коррупции </a:t>
            </a:r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современном этапе:</a:t>
            </a:r>
          </a:p>
        </p:txBody>
      </p:sp>
      <p:sp>
        <p:nvSpPr>
          <p:cNvPr id="103" name="TextShape 2"/>
          <p:cNvSpPr txBox="1"/>
          <p:nvPr/>
        </p:nvSpPr>
        <p:spPr>
          <a:xfrm>
            <a:off x="522187" y="2059085"/>
            <a:ext cx="9062080" cy="4388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постепенное распространение системы антикоррупционных ограничений, запретов и обязанностей на новые категории лиц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расширение использования финансово-правового инструментария противодействия коррупции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применение современных информационных технологий противодействия коррупции</a:t>
            </a:r>
          </a:p>
          <a:p>
            <a:pPr algn="just">
              <a:spcAft>
                <a:spcPts val="1200"/>
              </a:spcAft>
            </a:pP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Shape 3"/>
          <p:cNvSpPr txBox="1"/>
          <p:nvPr/>
        </p:nvSpPr>
        <p:spPr>
          <a:xfrm>
            <a:off x="9448680" y="6356520"/>
            <a:ext cx="761760" cy="364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8E7C66AF-961B-4425-A4F2-0F3B85F4E562}" type="slidenum">
              <a:rPr lang="ru-RU" sz="1200" spc="-1">
                <a:solidFill>
                  <a:srgbClr val="035C75"/>
                </a:solidFill>
                <a:latin typeface="Constantia"/>
              </a:rPr>
              <a:t>4</a:t>
            </a:fld>
            <a:endParaRPr lang="ru-RU" sz="12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1642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646" y="332655"/>
            <a:ext cx="9425354" cy="860041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Научные и практические исследования </a:t>
            </a:r>
            <a:r>
              <a:rPr lang="ru-RU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ИЗиСП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коррупционным правонарушениям</a:t>
            </a:r>
            <a:endParaRPr lang="ru-RU" sz="25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984" y="1361660"/>
            <a:ext cx="3834299" cy="538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089" y="1361660"/>
            <a:ext cx="3693840" cy="5389833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9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866" y="2468880"/>
            <a:ext cx="11616266" cy="3860184"/>
          </a:xfrm>
        </p:spPr>
        <p:txBody>
          <a:bodyPr>
            <a:noAutofit/>
          </a:bodyPr>
          <a:lstStyle/>
          <a:p>
            <a:pPr marL="324000">
              <a:spcAft>
                <a:spcPts val="1200"/>
              </a:spcAft>
            </a:pPr>
            <a:r>
              <a:rPr lang="ru-RU" sz="3200" dirty="0" smtClean="0"/>
              <a:t>- соотношение </a:t>
            </a:r>
            <a:r>
              <a:rPr lang="ru-RU" sz="3200" dirty="0"/>
              <a:t>мужчин и женщин, уволенных за утрату </a:t>
            </a:r>
            <a:r>
              <a:rPr lang="ru-RU" sz="3200" dirty="0" smtClean="0"/>
              <a:t>доверия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/>
              <a:t>- должности, занимаемые лицами, уволенными за утрату </a:t>
            </a:r>
            <a:r>
              <a:rPr lang="ru-RU" sz="3200" dirty="0" smtClean="0"/>
              <a:t>доверия</a:t>
            </a:r>
            <a:br>
              <a:rPr lang="ru-RU" sz="3200" dirty="0" smtClean="0"/>
            </a:br>
            <a:r>
              <a:rPr lang="ru-RU" sz="3200" dirty="0"/>
              <a:t>-</a:t>
            </a:r>
            <a:r>
              <a:rPr lang="ru-RU" sz="3200" dirty="0" smtClean="0"/>
              <a:t> уволенные </a:t>
            </a:r>
            <a:r>
              <a:rPr lang="ru-RU" sz="3200" dirty="0"/>
              <a:t>за утрату доверия по Федеральным округам </a:t>
            </a:r>
            <a:br>
              <a:rPr lang="ru-RU" sz="3200" dirty="0"/>
            </a:br>
            <a:r>
              <a:rPr lang="ru-RU" sz="3200" dirty="0"/>
              <a:t>- </a:t>
            </a:r>
            <a:r>
              <a:rPr lang="ru-RU" sz="3200" dirty="0" smtClean="0"/>
              <a:t>субъекты Российской </a:t>
            </a:r>
            <a:r>
              <a:rPr lang="ru-RU" sz="3200" dirty="0"/>
              <a:t>Федерации с наибольшим числом лиц, уволенных за утрату доверия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7866" y="140231"/>
            <a:ext cx="11616267" cy="179663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Обобщенные </a:t>
            </a:r>
            <a:r>
              <a:rPr lang="ru-RU" sz="4000" b="1" dirty="0">
                <a:solidFill>
                  <a:schemeClr val="bg1"/>
                </a:solidFill>
              </a:rPr>
              <a:t>данные на внесенных в реестр лиц, уволенных в связи с утратой </a:t>
            </a:r>
            <a:r>
              <a:rPr lang="ru-RU" sz="4000" b="1" dirty="0" smtClean="0">
                <a:solidFill>
                  <a:schemeClr val="bg1"/>
                </a:solidFill>
              </a:rPr>
              <a:t>доверия</a:t>
            </a:r>
            <a:endParaRPr lang="ru-RU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0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59687398"/>
              </p:ext>
            </p:extLst>
          </p:nvPr>
        </p:nvGraphicFramePr>
        <p:xfrm>
          <a:off x="720969" y="237066"/>
          <a:ext cx="10796954" cy="6620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366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23333" y="135468"/>
            <a:ext cx="11599333" cy="658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8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29742777"/>
              </p:ext>
            </p:extLst>
          </p:nvPr>
        </p:nvGraphicFramePr>
        <p:xfrm>
          <a:off x="457200" y="0"/>
          <a:ext cx="11254153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161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